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86" r:id="rId2"/>
    <p:sldId id="287" r:id="rId3"/>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Lst>
  <p:sldSz cx="11522075" cy="6480175"/>
  <p:notesSz cx="6797675" cy="9926638"/>
  <p:defaultText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4" userDrawn="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2"/>
    <a:srgbClr val="B2C1D1"/>
    <a:srgbClr val="B2E9F7"/>
    <a:srgbClr val="7FDBF2"/>
    <a:srgbClr val="4CCCED"/>
    <a:srgbClr val="00B7E5"/>
    <a:srgbClr val="808080"/>
    <a:srgbClr val="5F5F5F"/>
    <a:srgbClr val="B6EEF5"/>
    <a:srgbClr val="DB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96" autoAdjust="0"/>
    <p:restoredTop sz="94687"/>
  </p:normalViewPr>
  <p:slideViewPr>
    <p:cSldViewPr>
      <p:cViewPr varScale="1">
        <p:scale>
          <a:sx n="73" d="100"/>
          <a:sy n="73" d="100"/>
        </p:scale>
        <p:origin x="1134" y="54"/>
      </p:cViewPr>
      <p:guideLst>
        <p:guide orient="horz" pos="3084"/>
        <p:guide pos="362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DE7A1192-34A4-4A00-9ABD-627626BA854E}" type="datetimeFigureOut">
              <a:rPr lang="de-DE" smtClean="0"/>
              <a:t>12.02.2020</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0577C870-5303-441C-A358-F7D0478DAC5F}" type="slidenum">
              <a:rPr lang="de-DE" smtClean="0"/>
              <a:t>‹Nº›</a:t>
            </a:fld>
            <a:endParaRPr lang="de-DE"/>
          </a:p>
        </p:txBody>
      </p:sp>
    </p:spTree>
    <p:extLst>
      <p:ext uri="{BB962C8B-B14F-4D97-AF65-F5344CB8AC3E}">
        <p14:creationId xmlns:p14="http://schemas.microsoft.com/office/powerpoint/2010/main" val="1048497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7272953-F7F4-4468-B2AA-089C89957DF8}" type="datetimeFigureOut">
              <a:rPr lang="de-DE" smtClean="0"/>
              <a:t>12.02.2020</a:t>
            </a:fld>
            <a:endParaRPr lang="de-DE"/>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E00FBDD-604A-4FB6-ADE9-FA201C6CBDC5}" type="slidenum">
              <a:rPr lang="de-DE" smtClean="0"/>
              <a:t>‹Nº›</a:t>
            </a:fld>
            <a:endParaRPr lang="de-DE"/>
          </a:p>
        </p:txBody>
      </p:sp>
    </p:spTree>
    <p:extLst>
      <p:ext uri="{BB962C8B-B14F-4D97-AF65-F5344CB8AC3E}">
        <p14:creationId xmlns:p14="http://schemas.microsoft.com/office/powerpoint/2010/main" val="1917787773"/>
      </p:ext>
    </p:extLst>
  </p:cSld>
  <p:clrMap bg1="lt1" tx1="dk1" bg2="lt2" tx2="dk2" accent1="accent1" accent2="accent2" accent3="accent3" accent4="accent4" accent5="accent5" accent6="accent6" hlink="hlink" folHlink="folHlink"/>
  <p:hf hdr="0" ftr="0" dt="0"/>
  <p:notesStyle>
    <a:lvl1pPr marL="0" algn="l" defTabSz="1151961" rtl="0" eaLnBrk="1" latinLnBrk="0" hangingPunct="1">
      <a:defRPr sz="1500" kern="1200">
        <a:solidFill>
          <a:schemeClr val="tx1"/>
        </a:solidFill>
        <a:latin typeface="+mn-lt"/>
        <a:ea typeface="+mn-ea"/>
        <a:cs typeface="+mn-cs"/>
      </a:defRPr>
    </a:lvl1pPr>
    <a:lvl2pPr marL="575981" algn="l" defTabSz="1151961" rtl="0" eaLnBrk="1" latinLnBrk="0" hangingPunct="1">
      <a:defRPr sz="1500" kern="1200">
        <a:solidFill>
          <a:schemeClr val="tx1"/>
        </a:solidFill>
        <a:latin typeface="+mn-lt"/>
        <a:ea typeface="+mn-ea"/>
        <a:cs typeface="+mn-cs"/>
      </a:defRPr>
    </a:lvl2pPr>
    <a:lvl3pPr marL="1151961" algn="l" defTabSz="1151961" rtl="0" eaLnBrk="1" latinLnBrk="0" hangingPunct="1">
      <a:defRPr sz="1500" kern="1200">
        <a:solidFill>
          <a:schemeClr val="tx1"/>
        </a:solidFill>
        <a:latin typeface="+mn-lt"/>
        <a:ea typeface="+mn-ea"/>
        <a:cs typeface="+mn-cs"/>
      </a:defRPr>
    </a:lvl3pPr>
    <a:lvl4pPr marL="1727942" algn="l" defTabSz="1151961" rtl="0" eaLnBrk="1" latinLnBrk="0" hangingPunct="1">
      <a:defRPr sz="1500" kern="1200">
        <a:solidFill>
          <a:schemeClr val="tx1"/>
        </a:solidFill>
        <a:latin typeface="+mn-lt"/>
        <a:ea typeface="+mn-ea"/>
        <a:cs typeface="+mn-cs"/>
      </a:defRPr>
    </a:lvl4pPr>
    <a:lvl5pPr marL="2303922" algn="l" defTabSz="1151961" rtl="0" eaLnBrk="1" latinLnBrk="0" hangingPunct="1">
      <a:defRPr sz="1500" kern="1200">
        <a:solidFill>
          <a:schemeClr val="tx1"/>
        </a:solidFill>
        <a:latin typeface="+mn-lt"/>
        <a:ea typeface="+mn-ea"/>
        <a:cs typeface="+mn-cs"/>
      </a:defRPr>
    </a:lvl5pPr>
    <a:lvl6pPr marL="2879903" algn="l" defTabSz="1151961" rtl="0" eaLnBrk="1" latinLnBrk="0" hangingPunct="1">
      <a:defRPr sz="1500" kern="1200">
        <a:solidFill>
          <a:schemeClr val="tx1"/>
        </a:solidFill>
        <a:latin typeface="+mn-lt"/>
        <a:ea typeface="+mn-ea"/>
        <a:cs typeface="+mn-cs"/>
      </a:defRPr>
    </a:lvl6pPr>
    <a:lvl7pPr marL="3455883" algn="l" defTabSz="1151961" rtl="0" eaLnBrk="1" latinLnBrk="0" hangingPunct="1">
      <a:defRPr sz="1500" kern="1200">
        <a:solidFill>
          <a:schemeClr val="tx1"/>
        </a:solidFill>
        <a:latin typeface="+mn-lt"/>
        <a:ea typeface="+mn-ea"/>
        <a:cs typeface="+mn-cs"/>
      </a:defRPr>
    </a:lvl7pPr>
    <a:lvl8pPr marL="4031864" algn="l" defTabSz="1151961" rtl="0" eaLnBrk="1" latinLnBrk="0" hangingPunct="1">
      <a:defRPr sz="1500" kern="1200">
        <a:solidFill>
          <a:schemeClr val="tx1"/>
        </a:solidFill>
        <a:latin typeface="+mn-lt"/>
        <a:ea typeface="+mn-ea"/>
        <a:cs typeface="+mn-cs"/>
      </a:defRPr>
    </a:lvl8pPr>
    <a:lvl9pPr marL="4607844" algn="l" defTabSz="1151961"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E00FBDD-604A-4FB6-ADE9-FA201C6CBDC5}" type="slidenum">
              <a:rPr lang="de-DE" smtClean="0"/>
              <a:t>3</a:t>
            </a:fld>
            <a:endParaRPr lang="de-DE"/>
          </a:p>
        </p:txBody>
      </p:sp>
    </p:spTree>
    <p:extLst>
      <p:ext uri="{BB962C8B-B14F-4D97-AF65-F5344CB8AC3E}">
        <p14:creationId xmlns:p14="http://schemas.microsoft.com/office/powerpoint/2010/main" val="3634944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E00FBDD-604A-4FB6-ADE9-FA201C6CBDC5}" type="slidenum">
              <a:rPr lang="de-DE" smtClean="0"/>
              <a:t>8</a:t>
            </a:fld>
            <a:endParaRPr lang="de-DE"/>
          </a:p>
        </p:txBody>
      </p:sp>
    </p:spTree>
    <p:extLst>
      <p:ext uri="{BB962C8B-B14F-4D97-AF65-F5344CB8AC3E}">
        <p14:creationId xmlns:p14="http://schemas.microsoft.com/office/powerpoint/2010/main" val="24572107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 OVB-Sky">
    <p:spTree>
      <p:nvGrpSpPr>
        <p:cNvPr id="1" name=""/>
        <p:cNvGrpSpPr/>
        <p:nvPr/>
      </p:nvGrpSpPr>
      <p:grpSpPr>
        <a:xfrm>
          <a:off x="0" y="0"/>
          <a:ext cx="0" cy="0"/>
          <a:chOff x="0" y="0"/>
          <a:chExt cx="0" cy="0"/>
        </a:xfrm>
      </p:grpSpPr>
      <p:pic>
        <p:nvPicPr>
          <p:cNvPr id="3" name="Grafik 2" descr="Ein Bild, das Person, drinnen, Fenster, Tisch enthält.&#10;&#10;Automatisch generierte Beschreibung">
            <a:extLst>
              <a:ext uri="{FF2B5EF4-FFF2-40B4-BE49-F238E27FC236}">
                <a16:creationId xmlns:a16="http://schemas.microsoft.com/office/drawing/2014/main" id="{3D56473D-7C51-4D68-BAF6-D00C62F91AB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dirty="0"/>
          </a:p>
        </p:txBody>
      </p:sp>
      <p:sp>
        <p:nvSpPr>
          <p:cNvPr id="19" name="Titel 1">
            <a:extLst>
              <a:ext uri="{FF2B5EF4-FFF2-40B4-BE49-F238E27FC236}">
                <a16:creationId xmlns:a16="http://schemas.microsoft.com/office/drawing/2014/main" id="{DC03F910-F6CE-4131-AA16-937F33BCBBD5}"/>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FBFBF604-13B0-4AE8-B7F8-D247ECF55D8C}"/>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50042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mit Motto - OVB-Himbee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1F7735B8-351D-43A4-861F-83A764EC74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9299"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dirty="0"/>
          </a:p>
        </p:txBody>
      </p:sp>
      <p:pic>
        <p:nvPicPr>
          <p:cNvPr id="18"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4300" y="4324134"/>
            <a:ext cx="1844999" cy="131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D36FDB45-422A-4CFD-AEBC-0077E6A92774}"/>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E77EFBFA-29F8-49D3-8937-DAFB154AB14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62999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 OVB-Himmbeer">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1"/>
              </a:buClr>
              <a:defRPr sz="1800"/>
            </a:lvl1pPr>
            <a:lvl2pPr>
              <a:buClr>
                <a:schemeClr val="accent1"/>
              </a:buClr>
              <a:defRPr sz="1800"/>
            </a:lvl2pPr>
            <a:lvl3pPr>
              <a:buClr>
                <a:schemeClr val="accent1"/>
              </a:buClr>
              <a:defRPr sz="1800"/>
            </a:lvl3pPr>
            <a:lvl4pPr>
              <a:buClr>
                <a:schemeClr val="accent1"/>
              </a:buClr>
              <a:defRPr sz="1800"/>
            </a:lvl4pPr>
            <a:lvl5pPr>
              <a:buClr>
                <a:schemeClr val="accent1"/>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9"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0" name="Gruppieren 19"/>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3598087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 OVB-Himbeer">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25" name="Rechteck 24"/>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6"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7" name="Gruppieren 26"/>
          <p:cNvGrpSpPr/>
          <p:nvPr userDrawn="1"/>
        </p:nvGrpSpPr>
        <p:grpSpPr>
          <a:xfrm>
            <a:off x="10399363" y="246378"/>
            <a:ext cx="816868" cy="816401"/>
            <a:chOff x="7956376" y="260744"/>
            <a:chExt cx="864096" cy="864000"/>
          </a:xfrm>
        </p:grpSpPr>
        <p:sp>
          <p:nvSpPr>
            <p:cNvPr id="28" name="Rechteck 27"/>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30" name="Rechtwinkliges Dreieck 29"/>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1" name="Rechtwinkliges Dreieck 30"/>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2" name="Rechteck 31"/>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202191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 OVB-Himbeer">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1"/>
              </a:buClr>
              <a:defRPr sz="1800" baseline="0"/>
            </a:lvl1pPr>
            <a:lvl2pPr marL="453985" indent="-231992">
              <a:buClr>
                <a:schemeClr val="accent1"/>
              </a:buClr>
              <a:tabLst/>
              <a:defRPr sz="1800"/>
            </a:lvl2pPr>
            <a:lvl3pPr marL="675977" indent="-221993">
              <a:buClr>
                <a:schemeClr val="accent1"/>
              </a:buClr>
              <a:defRPr sz="1800"/>
            </a:lvl3pPr>
            <a:lvl4pPr marL="907969" indent="-231992">
              <a:buClr>
                <a:schemeClr val="accent1"/>
              </a:buClr>
              <a:defRPr sz="1800"/>
            </a:lvl4pPr>
            <a:lvl5pPr marL="1129962" indent="-221993">
              <a:buClr>
                <a:schemeClr val="accent1"/>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1"/>
              </a:buClr>
              <a:defRPr lang="de-DE" sz="1800" smtClean="0"/>
            </a:lvl1pPr>
            <a:lvl2pPr marL="453985" indent="-231992">
              <a:buClr>
                <a:schemeClr val="accent1"/>
              </a:buClr>
              <a:defRPr lang="de-DE" sz="1800" smtClean="0"/>
            </a:lvl2pPr>
            <a:lvl3pPr marL="675977" indent="-221993">
              <a:buClr>
                <a:schemeClr val="accent1"/>
              </a:buClr>
              <a:defRPr lang="de-DE" sz="1800" smtClean="0"/>
            </a:lvl3pPr>
            <a:lvl4pPr marL="907969" indent="-231992">
              <a:buClr>
                <a:schemeClr val="accent1"/>
              </a:buClr>
              <a:defRPr lang="de-DE" sz="1800" smtClean="0"/>
            </a:lvl4pPr>
            <a:lvl5pPr marL="1129962" indent="-221993">
              <a:buClr>
                <a:schemeClr val="accent1"/>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3224548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eltrenner - OVB-Himbeer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D6935818-BD61-4B07-B721-F0F2639B94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1"/>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3854398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eltrenner - OVB-Himbeer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81926B2-146E-4813-AD99-FE7CA4C281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1"/>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133115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 OVB-Himbeer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E8953486-05F4-4AFC-9F55-069E0B49D9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1"/>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4007445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folie - OVB-Sonne">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EEB6D73A-4A0D-490A-9C1D-E36A67EC1F0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
        <p:nvSpPr>
          <p:cNvPr id="19" name="Titel 1">
            <a:extLst>
              <a:ext uri="{FF2B5EF4-FFF2-40B4-BE49-F238E27FC236}">
                <a16:creationId xmlns:a16="http://schemas.microsoft.com/office/drawing/2014/main" id="{78F80409-2602-4AED-8426-FF56BBF194AC}"/>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tx2"/>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E24AD8B5-BE9B-4D4F-A7D1-B1B110359FDE}"/>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tx2"/>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8197290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folie mit Motto - OVB-Sonne">
    <p:spTree>
      <p:nvGrpSpPr>
        <p:cNvPr id="1" name=""/>
        <p:cNvGrpSpPr/>
        <p:nvPr/>
      </p:nvGrpSpPr>
      <p:grpSpPr>
        <a:xfrm>
          <a:off x="0" y="0"/>
          <a:ext cx="0" cy="0"/>
          <a:chOff x="0" y="0"/>
          <a:chExt cx="0" cy="0"/>
        </a:xfrm>
      </p:grpSpPr>
      <p:pic>
        <p:nvPicPr>
          <p:cNvPr id="18" name="Grafik 17" descr="Ein Bild, das Person, drinnen, Fenster, Tisch enthält.&#10;&#10;Automatisch generierte Beschreibung">
            <a:extLst>
              <a:ext uri="{FF2B5EF4-FFF2-40B4-BE49-F238E27FC236}">
                <a16:creationId xmlns:a16="http://schemas.microsoft.com/office/drawing/2014/main" id="{B081E7B7-DBAC-4B78-8D44-A681E95990D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dirty="0"/>
          </a:p>
        </p:txBody>
      </p:sp>
      <p:pic>
        <p:nvPicPr>
          <p:cNvPr id="22" name="Picture 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3975" y="4324134"/>
            <a:ext cx="1845324" cy="1318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62F4282C-8128-4A88-8A66-EA0F10B073AE}"/>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tx2"/>
                </a:solidFill>
              </a:defRPr>
            </a:lvl1pPr>
          </a:lstStyle>
          <a:p>
            <a:r>
              <a:rPr lang="de-DE" dirty="0"/>
              <a:t>Titel durch Klicken bearbeiten</a:t>
            </a:r>
            <a:br>
              <a:rPr lang="de-DE" dirty="0"/>
            </a:br>
            <a:endParaRPr lang="de-DE" dirty="0"/>
          </a:p>
        </p:txBody>
      </p:sp>
      <p:sp>
        <p:nvSpPr>
          <p:cNvPr id="20" name="Untertitel 2">
            <a:extLst>
              <a:ext uri="{FF2B5EF4-FFF2-40B4-BE49-F238E27FC236}">
                <a16:creationId xmlns:a16="http://schemas.microsoft.com/office/drawing/2014/main" id="{0C5D6762-16CD-4674-90AE-C4D89C036D57}"/>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tx2"/>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1536291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und Inhalt - OVB-Sonn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76104" y="1334942"/>
            <a:ext cx="9793445" cy="4626781"/>
          </a:xfrm>
        </p:spPr>
        <p:txBody>
          <a:bodyPr lIns="270000">
            <a:normAutofit/>
          </a:bodyPr>
          <a:lstStyle>
            <a:lvl1pPr>
              <a:buClr>
                <a:schemeClr val="accent2"/>
              </a:buClr>
              <a:defRPr sz="1800"/>
            </a:lvl1pPr>
            <a:lvl2pPr>
              <a:buClr>
                <a:schemeClr val="accent2"/>
              </a:buClr>
              <a:defRPr sz="1800"/>
            </a:lvl2pPr>
            <a:lvl3pPr>
              <a:buClr>
                <a:schemeClr val="accent2"/>
              </a:buClr>
              <a:defRPr sz="1800"/>
            </a:lvl3pPr>
            <a:lvl4pPr>
              <a:buClr>
                <a:schemeClr val="accent2"/>
              </a:buClr>
              <a:defRPr sz="1800"/>
            </a:lvl4pPr>
            <a:lvl5pPr>
              <a:buClr>
                <a:schemeClr val="accent2"/>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95786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Motto - OVB-Sky">
    <p:spTree>
      <p:nvGrpSpPr>
        <p:cNvPr id="1" name=""/>
        <p:cNvGrpSpPr/>
        <p:nvPr/>
      </p:nvGrpSpPr>
      <p:grpSpPr>
        <a:xfrm>
          <a:off x="0" y="0"/>
          <a:ext cx="0" cy="0"/>
          <a:chOff x="0" y="0"/>
          <a:chExt cx="0" cy="0"/>
        </a:xfrm>
      </p:grpSpPr>
      <p:pic>
        <p:nvPicPr>
          <p:cNvPr id="21" name="Grafik 20" descr="Ein Bild, das Person, drinnen, Fenster, Tisch enthält.&#10;&#10;Automatisch generierte Beschreibung">
            <a:extLst>
              <a:ext uri="{FF2B5EF4-FFF2-40B4-BE49-F238E27FC236}">
                <a16:creationId xmlns:a16="http://schemas.microsoft.com/office/drawing/2014/main" id="{62307148-59B4-4C83-9A4E-6EEA4856674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0207"/>
            <a:ext cx="11522075" cy="21560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 name="Titel 1"/>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3" name="Untertitel 2"/>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dirty="0"/>
          </a:p>
        </p:txBody>
      </p:sp>
      <p:pic>
        <p:nvPicPr>
          <p:cNvPr id="20" name="Picture 2" descr="G:\OVB\OVB HOLDING\Kommunikation\Jahresmotto\2019 OVB Evolution leads to success\logo_ovb_expansion_2019_ne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497341" y="4571104"/>
            <a:ext cx="1296000" cy="8369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209309" y="4326283"/>
            <a:ext cx="1838487" cy="1313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634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 OVB-Sonne">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14" name="Rechteck 13"/>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5"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16" name="Gruppieren 15"/>
          <p:cNvGrpSpPr/>
          <p:nvPr userDrawn="1"/>
        </p:nvGrpSpPr>
        <p:grpSpPr>
          <a:xfrm>
            <a:off x="10399363" y="246378"/>
            <a:ext cx="816868" cy="816401"/>
            <a:chOff x="7956376" y="260744"/>
            <a:chExt cx="864096" cy="864000"/>
          </a:xfrm>
        </p:grpSpPr>
        <p:sp>
          <p:nvSpPr>
            <p:cNvPr id="20" name="Rechteck 19"/>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2" name="Rechtwinkliges Dreieck 21"/>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3" name="Rechtwinkliges Dreieck 22"/>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4" name="Rechteck 23"/>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2224879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gleich - OVB-Sonne">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2"/>
              </a:buClr>
              <a:defRPr sz="1800" baseline="0"/>
            </a:lvl1pPr>
            <a:lvl2pPr marL="453985" indent="-231992">
              <a:buClr>
                <a:schemeClr val="accent2"/>
              </a:buClr>
              <a:tabLst/>
              <a:defRPr sz="1800"/>
            </a:lvl2pPr>
            <a:lvl3pPr marL="675977" indent="-221993">
              <a:buClr>
                <a:schemeClr val="accent2"/>
              </a:buClr>
              <a:defRPr sz="1800"/>
            </a:lvl3pPr>
            <a:lvl4pPr marL="907969" indent="-231992">
              <a:buClr>
                <a:schemeClr val="accent2"/>
              </a:buClr>
              <a:defRPr sz="1800"/>
            </a:lvl4pPr>
            <a:lvl5pPr marL="1129962" indent="-221993">
              <a:buClr>
                <a:schemeClr val="accent2"/>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2"/>
              </a:buClr>
              <a:defRPr lang="de-DE" sz="1800" smtClean="0"/>
            </a:lvl1pPr>
            <a:lvl2pPr marL="453985" indent="-231992">
              <a:buClr>
                <a:schemeClr val="accent2"/>
              </a:buClr>
              <a:defRPr lang="de-DE" sz="1800" smtClean="0"/>
            </a:lvl2pPr>
            <a:lvl3pPr marL="675977" indent="-221993">
              <a:buClr>
                <a:schemeClr val="accent2"/>
              </a:buClr>
              <a:defRPr lang="de-DE" sz="1800" smtClean="0"/>
            </a:lvl3pPr>
            <a:lvl4pPr marL="907969" indent="-231992">
              <a:buClr>
                <a:schemeClr val="accent2"/>
              </a:buClr>
              <a:defRPr lang="de-DE" sz="1800" smtClean="0"/>
            </a:lvl4pPr>
            <a:lvl5pPr marL="1129962" indent="-221993">
              <a:buClr>
                <a:schemeClr val="accent2"/>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25558185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eltrenner - OVB-Sonne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DC0B018F-CBAB-4CC6-AB19-D4A7260BD7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2"/>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sz="1500"/>
            </a:p>
          </p:txBody>
        </p:sp>
      </p:grpSp>
      <p:sp>
        <p:nvSpPr>
          <p:cNvPr id="2" name="Titel 1"/>
          <p:cNvSpPr>
            <a:spLocks noGrp="1"/>
          </p:cNvSpPr>
          <p:nvPr>
            <p:ph type="ctrTitle" hasCustomPrompt="1"/>
          </p:nvPr>
        </p:nvSpPr>
        <p:spPr>
          <a:xfrm>
            <a:off x="1440000" y="2816017"/>
            <a:ext cx="2880000" cy="1294172"/>
          </a:xfrm>
          <a:noFill/>
        </p:spPr>
        <p:txBody>
          <a:bodyPr vert="horz" lIns="216000" tIns="36000" rIns="90000" bIns="36000" rtlCol="0" anchor="b" anchorCtr="0">
            <a:noAutofit/>
          </a:bodyPr>
          <a:lstStyle>
            <a:lvl1pPr>
              <a:defRPr lang="de-DE" cap="none" baseline="0" dirty="0">
                <a:solidFill>
                  <a:schemeClr val="tx2"/>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10189"/>
            <a:ext cx="2880000" cy="1010084"/>
          </a:xfrm>
        </p:spPr>
        <p:txBody>
          <a:bodyPr vert="horz" lIns="204098" tIns="43201" rIns="86402" bIns="43201" rtlCol="0" anchor="t" anchorCtr="0">
            <a:normAutofit/>
          </a:bodyPr>
          <a:lstStyle>
            <a:lvl1pPr marL="0" indent="0">
              <a:buNone/>
              <a:defRPr lang="de-DE" sz="1800" dirty="0">
                <a:solidFill>
                  <a:schemeClr val="tx2"/>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3565952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 OVB-Sonne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8D87E20-B538-4C8B-9ADB-101561C43A8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2"/>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tx2"/>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tx2"/>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3466324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eltrenner - OVB-Sonne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FBD77AD3-CF4B-4C9F-8275-B09B969BBB6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2"/>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tx2"/>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anchor="t" anchorCtr="0">
            <a:normAutofit/>
          </a:bodyPr>
          <a:lstStyle>
            <a:lvl1pPr marL="0" indent="0">
              <a:buNone/>
              <a:defRPr sz="1800" baseline="0">
                <a:solidFill>
                  <a:schemeClr val="tx2"/>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347143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folie - OVB-Ozean">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3F97D854-CA02-4C84-B2DE-96015293F5D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dirty="0"/>
          </a:p>
        </p:txBody>
      </p:sp>
      <p:sp>
        <p:nvSpPr>
          <p:cNvPr id="19" name="Titel 1">
            <a:extLst>
              <a:ext uri="{FF2B5EF4-FFF2-40B4-BE49-F238E27FC236}">
                <a16:creationId xmlns:a16="http://schemas.microsoft.com/office/drawing/2014/main" id="{C08C1E04-6D97-4E74-AC8B-5CD87AAB1FE0}"/>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794A301D-260B-47A0-9A67-DA73645F1416}"/>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665110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folie mit Motto - OVB-Ozean">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263BFB54-01E0-4A19-BB05-A1AEB5CABE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9309" y="4324134"/>
            <a:ext cx="1845323" cy="1318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6C493F46-52FF-49E3-86B4-FC914E2F8EB5}"/>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F23D8409-B7E7-4357-80D6-107F16CC1951}"/>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879364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und Inhalt - OVB-Ozean">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3"/>
              </a:buClr>
              <a:defRPr sz="1800"/>
            </a:lvl1pPr>
            <a:lvl2pPr>
              <a:buClr>
                <a:schemeClr val="accent3"/>
              </a:buClr>
              <a:defRPr sz="1800"/>
            </a:lvl2pPr>
            <a:lvl3pPr>
              <a:buClr>
                <a:schemeClr val="accent3"/>
              </a:buClr>
              <a:defRPr sz="1800"/>
            </a:lvl3pPr>
            <a:lvl4pPr>
              <a:buClr>
                <a:schemeClr val="accent3"/>
              </a:buClr>
              <a:defRPr sz="1800"/>
            </a:lvl4pPr>
            <a:lvl5pPr>
              <a:buClr>
                <a:schemeClr val="accent3"/>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5"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35286788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 OVB-Ozean">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42548706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ergleich - OVB-Ozean">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sz="1500" kern="1200" dirty="0">
                <a:solidFill>
                  <a:schemeClr val="tx1">
                    <a:tint val="75000"/>
                  </a:schemeClr>
                </a:solidFill>
                <a:latin typeface="+mn-lt"/>
                <a:ea typeface="+mn-ea"/>
                <a:cs typeface="+mn-cs"/>
              </a:defRPr>
            </a:lvl1pPr>
          </a:lstStyle>
          <a:p>
            <a:endParaRPr lang="de-DE" dirty="0"/>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3"/>
              </a:buClr>
              <a:defRPr sz="1800" baseline="0"/>
            </a:lvl1pPr>
            <a:lvl2pPr marL="453985" indent="-231992">
              <a:buClr>
                <a:schemeClr val="accent3"/>
              </a:buClr>
              <a:tabLst/>
              <a:defRPr sz="1800"/>
            </a:lvl2pPr>
            <a:lvl3pPr marL="675977" indent="-221993">
              <a:buClr>
                <a:schemeClr val="accent3"/>
              </a:buClr>
              <a:defRPr sz="1800"/>
            </a:lvl3pPr>
            <a:lvl4pPr marL="907969" indent="-231992">
              <a:buClr>
                <a:schemeClr val="accent3"/>
              </a:buClr>
              <a:defRPr sz="1800"/>
            </a:lvl4pPr>
            <a:lvl5pPr marL="1129962" indent="-221993">
              <a:buClr>
                <a:schemeClr val="accent3"/>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3"/>
              </a:buClr>
              <a:defRPr lang="de-DE" sz="1800" smtClean="0"/>
            </a:lvl1pPr>
            <a:lvl2pPr marL="453985" indent="-231992">
              <a:buClr>
                <a:schemeClr val="accent3"/>
              </a:buClr>
              <a:defRPr lang="de-DE" sz="1800" smtClean="0"/>
            </a:lvl2pPr>
            <a:lvl3pPr marL="675977" indent="-221993">
              <a:buClr>
                <a:schemeClr val="accent3"/>
              </a:buClr>
              <a:defRPr lang="de-DE" sz="1800" smtClean="0"/>
            </a:lvl3pPr>
            <a:lvl4pPr marL="907969" indent="-231992">
              <a:buClr>
                <a:schemeClr val="accent3"/>
              </a:buClr>
              <a:defRPr lang="de-DE" sz="1800" smtClean="0"/>
            </a:lvl4pPr>
            <a:lvl5pPr marL="1129962" indent="-221993">
              <a:buClr>
                <a:schemeClr val="accent3"/>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282185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 OVB-Sky">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6"/>
              </a:buClr>
              <a:defRPr sz="1800"/>
            </a:lvl1pPr>
            <a:lvl2pPr>
              <a:buClr>
                <a:schemeClr val="accent6"/>
              </a:buClr>
              <a:defRPr sz="1800"/>
            </a:lvl2pPr>
            <a:lvl3pPr>
              <a:buClr>
                <a:schemeClr val="accent6"/>
              </a:buClr>
              <a:defRPr sz="1800"/>
            </a:lvl3pPr>
            <a:lvl4pPr>
              <a:buClr>
                <a:schemeClr val="accent6"/>
              </a:buClr>
              <a:defRPr sz="1800"/>
            </a:lvl4pPr>
            <a:lvl5pPr>
              <a:buClr>
                <a:schemeClr val="accent6"/>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21" name="Rechteck 20"/>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2049329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apiteltrenner - OVB-Ozean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6A072AE5-8124-46A2-8624-FF94706053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3"/>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8299"/>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12471"/>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19132572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apiteltrenner - OVB-Ozean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C5F8C9B2-51E2-42CE-84B8-74FB454B370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3"/>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725095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apiteltrenner - OVB-Ozean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83C488DA-9F35-4FA4-929F-92C2236244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3"/>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32513730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folie - OVB-Frühling">
    <p:spTree>
      <p:nvGrpSpPr>
        <p:cNvPr id="1" name=""/>
        <p:cNvGrpSpPr/>
        <p:nvPr/>
      </p:nvGrpSpPr>
      <p:grpSpPr>
        <a:xfrm>
          <a:off x="0" y="0"/>
          <a:ext cx="0" cy="0"/>
          <a:chOff x="0" y="0"/>
          <a:chExt cx="0" cy="0"/>
        </a:xfrm>
      </p:grpSpPr>
      <p:pic>
        <p:nvPicPr>
          <p:cNvPr id="14" name="Grafik 13" descr="Ein Bild, das Person, drinnen, Fenster, Tisch enthält.&#10;&#10;Automatisch generierte Beschreibung">
            <a:extLst>
              <a:ext uri="{FF2B5EF4-FFF2-40B4-BE49-F238E27FC236}">
                <a16:creationId xmlns:a16="http://schemas.microsoft.com/office/drawing/2014/main" id="{6CDEE653-AF56-48E0-9AA4-23E5F2D1AFC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9" name="Gruppieren 18"/>
          <p:cNvGrpSpPr/>
          <p:nvPr userDrawn="1"/>
        </p:nvGrpSpPr>
        <p:grpSpPr>
          <a:xfrm>
            <a:off x="10047796" y="3240178"/>
            <a:ext cx="1474280" cy="2167911"/>
            <a:chOff x="6325915" y="2298471"/>
            <a:chExt cx="1547664" cy="2276872"/>
          </a:xfrm>
        </p:grpSpPr>
        <p:sp>
          <p:nvSpPr>
            <p:cNvPr id="20" name="Rechteck 19"/>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winkliges Dreieck 20"/>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
        <p:nvSpPr>
          <p:cNvPr id="15" name="Titel 1">
            <a:extLst>
              <a:ext uri="{FF2B5EF4-FFF2-40B4-BE49-F238E27FC236}">
                <a16:creationId xmlns:a16="http://schemas.microsoft.com/office/drawing/2014/main" id="{41865A59-A707-4BE3-ABC0-DBDA7CBEE148}"/>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8" name="Untertitel 2">
            <a:extLst>
              <a:ext uri="{FF2B5EF4-FFF2-40B4-BE49-F238E27FC236}">
                <a16:creationId xmlns:a16="http://schemas.microsoft.com/office/drawing/2014/main" id="{D6B0A418-5762-4115-80DF-753658ECCD9A}"/>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4905021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folie mit Motto - OVB-Frühling">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B102039F-248F-4D32-AB3E-DCF1DAD30A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12318" y="4326283"/>
            <a:ext cx="1842314"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A53C9418-FCDD-486E-B174-17F856197FDC}"/>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6A26F145-DA0B-4261-9264-5C3504B85D1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280057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 und Inhalt - OVB-Frühlun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4"/>
              </a:buClr>
              <a:defRPr sz="1800"/>
            </a:lvl1pPr>
            <a:lvl2pPr>
              <a:buClr>
                <a:schemeClr val="accent4"/>
              </a:buClr>
              <a:defRPr sz="1800"/>
            </a:lvl2pPr>
            <a:lvl3pPr>
              <a:buClr>
                <a:schemeClr val="accent4"/>
              </a:buClr>
              <a:defRPr sz="1800"/>
            </a:lvl3pPr>
            <a:lvl4pPr>
              <a:buClr>
                <a:schemeClr val="accent4"/>
              </a:buClr>
              <a:defRPr sz="1800"/>
            </a:lvl4pPr>
            <a:lvl5pPr>
              <a:buClr>
                <a:schemeClr val="accent4"/>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28526815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r Titel - OVB-Frühling">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7823391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gleich - OVB-Frühling">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sz="1500" kern="1200" dirty="0">
                <a:solidFill>
                  <a:schemeClr val="tx1">
                    <a:tint val="75000"/>
                  </a:schemeClr>
                </a:solidFill>
                <a:latin typeface="+mn-lt"/>
                <a:ea typeface="+mn-ea"/>
                <a:cs typeface="+mn-cs"/>
              </a:defRPr>
            </a:lvl1pPr>
          </a:lstStyle>
          <a:p>
            <a:endParaRPr lang="de-DE" dirty="0"/>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4"/>
              </a:buClr>
              <a:defRPr sz="1800" baseline="0"/>
            </a:lvl1pPr>
            <a:lvl2pPr marL="453985" indent="-231992">
              <a:buClr>
                <a:schemeClr val="accent4"/>
              </a:buClr>
              <a:tabLst/>
              <a:defRPr sz="1800"/>
            </a:lvl2pPr>
            <a:lvl3pPr marL="675977" indent="-221993">
              <a:buClr>
                <a:schemeClr val="accent4"/>
              </a:buClr>
              <a:defRPr sz="1800"/>
            </a:lvl3pPr>
            <a:lvl4pPr marL="907969" indent="-231992">
              <a:buClr>
                <a:schemeClr val="accent4"/>
              </a:buClr>
              <a:defRPr sz="1800"/>
            </a:lvl4pPr>
            <a:lvl5pPr marL="1129962" indent="-221993">
              <a:buClr>
                <a:schemeClr val="accent4"/>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4"/>
              </a:buClr>
              <a:defRPr lang="de-DE" sz="1800" smtClean="0"/>
            </a:lvl1pPr>
            <a:lvl2pPr marL="453985" indent="-231992">
              <a:buClr>
                <a:schemeClr val="accent4"/>
              </a:buClr>
              <a:defRPr lang="de-DE" sz="1800" smtClean="0"/>
            </a:lvl2pPr>
            <a:lvl3pPr marL="675977" indent="-221993">
              <a:buClr>
                <a:schemeClr val="accent4"/>
              </a:buClr>
              <a:defRPr lang="de-DE" sz="1800" smtClean="0"/>
            </a:lvl3pPr>
            <a:lvl4pPr marL="907969" indent="-231992">
              <a:buClr>
                <a:schemeClr val="accent4"/>
              </a:buClr>
              <a:defRPr lang="de-DE" sz="1800" smtClean="0"/>
            </a:lvl4pPr>
            <a:lvl5pPr marL="1129962" indent="-221993">
              <a:buClr>
                <a:schemeClr val="accent4"/>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33362710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apiteltrenner - OVB-Frühling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DB8423CC-8306-4F98-A521-12C16A96EA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4"/>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24758363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apiteltrenner - OVB-Frühling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871E66FB-7049-4205-AC95-FFC585971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4"/>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88097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 OVB-Sky">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15" name="Rechteck 14"/>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6"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0" name="Gruppieren 19"/>
          <p:cNvGrpSpPr/>
          <p:nvPr userDrawn="1"/>
        </p:nvGrpSpPr>
        <p:grpSpPr>
          <a:xfrm>
            <a:off x="10399363" y="246378"/>
            <a:ext cx="816868" cy="816401"/>
            <a:chOff x="7956376" y="260744"/>
            <a:chExt cx="864096" cy="864000"/>
          </a:xfrm>
        </p:grpSpPr>
        <p:sp>
          <p:nvSpPr>
            <p:cNvPr id="21" name="Rechteck 20"/>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3" name="Rechtwinkliges Dreieck 22"/>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4" name="Rechtwinkliges Dreieck 23"/>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eck 24"/>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3214805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eltrenner - OVB-Frühling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911EC8EB-4D73-4F23-8357-17C5B07504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4"/>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23221217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folie - OVB-Purpur">
    <p:spTree>
      <p:nvGrpSpPr>
        <p:cNvPr id="1" name=""/>
        <p:cNvGrpSpPr/>
        <p:nvPr/>
      </p:nvGrpSpPr>
      <p:grpSpPr>
        <a:xfrm>
          <a:off x="0" y="0"/>
          <a:ext cx="0" cy="0"/>
          <a:chOff x="0" y="0"/>
          <a:chExt cx="0" cy="0"/>
        </a:xfrm>
      </p:grpSpPr>
      <p:pic>
        <p:nvPicPr>
          <p:cNvPr id="14" name="Grafik 13" descr="Ein Bild, das Person, drinnen, Fenster, Tisch enthält.&#10;&#10;Automatisch generierte Beschreibung">
            <a:extLst>
              <a:ext uri="{FF2B5EF4-FFF2-40B4-BE49-F238E27FC236}">
                <a16:creationId xmlns:a16="http://schemas.microsoft.com/office/drawing/2014/main" id="{EF569901-DC2D-439C-994F-91EECB523A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20" name="Gruppieren 19"/>
          <p:cNvGrpSpPr/>
          <p:nvPr userDrawn="1"/>
        </p:nvGrpSpPr>
        <p:grpSpPr>
          <a:xfrm>
            <a:off x="10047796" y="3240178"/>
            <a:ext cx="1474280" cy="2167911"/>
            <a:chOff x="6325915" y="2298471"/>
            <a:chExt cx="1547664" cy="2276872"/>
          </a:xfrm>
        </p:grpSpPr>
        <p:sp>
          <p:nvSpPr>
            <p:cNvPr id="21" name="Rechteck 20"/>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winkliges Dreieck 21"/>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
        <p:nvSpPr>
          <p:cNvPr id="15" name="Titel 1">
            <a:extLst>
              <a:ext uri="{FF2B5EF4-FFF2-40B4-BE49-F238E27FC236}">
                <a16:creationId xmlns:a16="http://schemas.microsoft.com/office/drawing/2014/main" id="{7B960A3C-D23B-455C-B38C-DFA4442EC7C2}"/>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8" name="Untertitel 2">
            <a:extLst>
              <a:ext uri="{FF2B5EF4-FFF2-40B4-BE49-F238E27FC236}">
                <a16:creationId xmlns:a16="http://schemas.microsoft.com/office/drawing/2014/main" id="{5A264066-6EEC-4990-A745-27257AE7FD18}"/>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2730318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elfolie mit Motto - OVB-Purpu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B0B41A12-1EC1-4A75-933C-02E75149ED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5481" y="4326283"/>
            <a:ext cx="1842315"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1FE443ED-CF4F-4726-A307-8F5D9CCF2F9D}"/>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3D8E614C-65DE-4EA8-BF10-CBA843BBB8F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437512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und Inhalt - OVB-Purpur">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5"/>
              </a:buClr>
              <a:defRPr sz="1800"/>
            </a:lvl1pPr>
            <a:lvl2pPr>
              <a:buClr>
                <a:schemeClr val="accent5"/>
              </a:buClr>
              <a:defRPr sz="1800"/>
            </a:lvl2pPr>
            <a:lvl3pPr>
              <a:buClr>
                <a:schemeClr val="accent5"/>
              </a:buClr>
              <a:defRPr sz="1800"/>
            </a:lvl3pPr>
            <a:lvl4pPr>
              <a:buClr>
                <a:schemeClr val="accent5"/>
              </a:buClr>
              <a:defRPr sz="1800"/>
            </a:lvl4pPr>
            <a:lvl5pPr>
              <a:buClr>
                <a:schemeClr val="accent5"/>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6" name="Rechteck 15"/>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7"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18" name="Gruppieren 17"/>
          <p:cNvGrpSpPr/>
          <p:nvPr userDrawn="1"/>
        </p:nvGrpSpPr>
        <p:grpSpPr>
          <a:xfrm>
            <a:off x="10399363" y="246378"/>
            <a:ext cx="816868" cy="816401"/>
            <a:chOff x="7956376" y="260744"/>
            <a:chExt cx="864096" cy="864000"/>
          </a:xfrm>
        </p:grpSpPr>
        <p:sp>
          <p:nvSpPr>
            <p:cNvPr id="22" name="Rechteck 21"/>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4" name="Rechtwinkliges Dreieck 23"/>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winkliges Dreieck 24"/>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eck 25"/>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40155638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ur Titel - OVB-Purpur">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971117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gleich - OVB-Purpur">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dirty="0"/>
            </a:lvl1pPr>
          </a:lstStyle>
          <a:p>
            <a:endParaRPr lang="de-DE"/>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0"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1"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5"/>
              </a:buClr>
              <a:defRPr sz="1800" baseline="0"/>
            </a:lvl1pPr>
            <a:lvl2pPr marL="453985" indent="-231992">
              <a:buClr>
                <a:schemeClr val="accent5"/>
              </a:buClr>
              <a:tabLst/>
              <a:defRPr sz="1800"/>
            </a:lvl2pPr>
            <a:lvl3pPr marL="675977" indent="-221993">
              <a:buClr>
                <a:schemeClr val="accent5"/>
              </a:buClr>
              <a:defRPr sz="1800"/>
            </a:lvl3pPr>
            <a:lvl4pPr marL="907969" indent="-231992">
              <a:buClr>
                <a:schemeClr val="accent5"/>
              </a:buClr>
              <a:defRPr sz="1800"/>
            </a:lvl4pPr>
            <a:lvl5pPr marL="1129962" indent="-221993">
              <a:buClr>
                <a:schemeClr val="accent5"/>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2"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3"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5"/>
              </a:buClr>
              <a:defRPr lang="de-DE" sz="1800" smtClean="0"/>
            </a:lvl1pPr>
            <a:lvl2pPr marL="453985" indent="-231992">
              <a:buClr>
                <a:schemeClr val="accent5"/>
              </a:buClr>
              <a:defRPr lang="de-DE" sz="1800" smtClean="0"/>
            </a:lvl2pPr>
            <a:lvl3pPr marL="675977" indent="-221993">
              <a:buClr>
                <a:schemeClr val="accent5"/>
              </a:buClr>
              <a:defRPr lang="de-DE" sz="1800" smtClean="0"/>
            </a:lvl3pPr>
            <a:lvl4pPr marL="907969" indent="-231992">
              <a:buClr>
                <a:schemeClr val="accent5"/>
              </a:buClr>
              <a:defRPr lang="de-DE" sz="1800" smtClean="0"/>
            </a:lvl4pPr>
            <a:lvl5pPr marL="1129962" indent="-221993">
              <a:buClr>
                <a:schemeClr val="accent5"/>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16959385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eltrenner - OVB-Purpur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id="{33D59CAE-1779-49AF-9D8E-9D9BF8FEE7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5"/>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2839026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eltrenner - OVB-Purpur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9BDFDC4-C419-437E-9821-6A612B838A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5"/>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6685216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eltrenner - OVB-Purpur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id="{FA883918-C354-495E-B404-8644899D3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5"/>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1574885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folie - OVB-Gold">
    <p:spTree>
      <p:nvGrpSpPr>
        <p:cNvPr id="1" name=""/>
        <p:cNvGrpSpPr/>
        <p:nvPr/>
      </p:nvGrpSpPr>
      <p:grpSpPr>
        <a:xfrm>
          <a:off x="0" y="0"/>
          <a:ext cx="0" cy="0"/>
          <a:chOff x="0" y="0"/>
          <a:chExt cx="0" cy="0"/>
        </a:xfrm>
      </p:grpSpPr>
      <p:pic>
        <p:nvPicPr>
          <p:cNvPr id="11" name="Grafik 10" descr="Ein Bild, das Person, sitzend, Frau, drinnen enthält.&#10;&#10;Automatisch generierte Beschreibung">
            <a:extLst>
              <a:ext uri="{FF2B5EF4-FFF2-40B4-BE49-F238E27FC236}">
                <a16:creationId xmlns:a16="http://schemas.microsoft.com/office/drawing/2014/main" id="{7EF517EF-9E65-4079-BECF-A837193586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4" t="17073" r="174" b="2079"/>
          <a:stretch/>
        </p:blipFill>
        <p:spPr>
          <a:xfrm>
            <a:off x="-20902" y="1"/>
            <a:ext cx="11522074" cy="6480174"/>
          </a:xfrm>
          <a:prstGeom prst="rect">
            <a:avLst/>
          </a:prstGeom>
        </p:spPr>
      </p:pic>
      <p:sp>
        <p:nvSpPr>
          <p:cNvPr id="7" name="Rechteck 6"/>
          <p:cNvSpPr/>
          <p:nvPr userDrawn="1"/>
        </p:nvSpPr>
        <p:spPr>
          <a:xfrm>
            <a:off x="0" y="4324135"/>
            <a:ext cx="11522075" cy="2156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20" name="Gruppieren 19"/>
          <p:cNvGrpSpPr/>
          <p:nvPr userDrawn="1"/>
        </p:nvGrpSpPr>
        <p:grpSpPr>
          <a:xfrm>
            <a:off x="10047796" y="3240178"/>
            <a:ext cx="1474280" cy="2167911"/>
            <a:chOff x="6325915" y="2298471"/>
            <a:chExt cx="1547664" cy="2276872"/>
          </a:xfrm>
        </p:grpSpPr>
        <p:sp>
          <p:nvSpPr>
            <p:cNvPr id="21" name="Rechteck 20"/>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winkliges Dreieck 21"/>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
        <p:nvSpPr>
          <p:cNvPr id="14" name="Titel 1">
            <a:extLst>
              <a:ext uri="{FF2B5EF4-FFF2-40B4-BE49-F238E27FC236}">
                <a16:creationId xmlns:a16="http://schemas.microsoft.com/office/drawing/2014/main" id="{1EF8F44C-BCB6-493E-9D62-629CA0F8459E}"/>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5" name="Untertitel 2">
            <a:extLst>
              <a:ext uri="{FF2B5EF4-FFF2-40B4-BE49-F238E27FC236}">
                <a16:creationId xmlns:a16="http://schemas.microsoft.com/office/drawing/2014/main" id="{3A3E82B3-9089-46AF-994E-5F7656180557}"/>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43707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 OVB-Sky">
    <p:spTree>
      <p:nvGrpSpPr>
        <p:cNvPr id="1" name=""/>
        <p:cNvGrpSpPr/>
        <p:nvPr/>
      </p:nvGrpSpPr>
      <p:grpSpPr>
        <a:xfrm>
          <a:off x="0" y="0"/>
          <a:ext cx="0" cy="0"/>
          <a:chOff x="0" y="0"/>
          <a:chExt cx="0" cy="0"/>
        </a:xfrm>
      </p:grpSpPr>
      <p:sp>
        <p:nvSpPr>
          <p:cNvPr id="3"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4"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6"/>
              </a:buClr>
              <a:defRPr sz="1800" baseline="0"/>
            </a:lvl1pPr>
            <a:lvl2pPr marL="453985" indent="-231992">
              <a:buClr>
                <a:schemeClr val="accent6"/>
              </a:buClr>
              <a:tabLst/>
              <a:defRPr sz="1800"/>
            </a:lvl2pPr>
            <a:lvl3pPr marL="675977" indent="-221993">
              <a:buClr>
                <a:schemeClr val="accent6"/>
              </a:buClr>
              <a:defRPr sz="1800"/>
            </a:lvl3pPr>
            <a:lvl4pPr marL="907969" indent="-231992">
              <a:buClr>
                <a:schemeClr val="accent6"/>
              </a:buClr>
              <a:defRPr sz="1800"/>
            </a:lvl4pPr>
            <a:lvl5pPr marL="1129962" indent="-221993">
              <a:buClr>
                <a:schemeClr val="accent6"/>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6"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6"/>
              </a:buClr>
              <a:defRPr lang="de-DE" sz="1800" smtClean="0"/>
            </a:lvl1pPr>
            <a:lvl2pPr marL="453985" indent="-231992">
              <a:buClr>
                <a:schemeClr val="accent6"/>
              </a:buClr>
              <a:defRPr lang="de-DE" sz="1800" smtClean="0"/>
            </a:lvl2pPr>
            <a:lvl3pPr marL="675977" indent="-221993">
              <a:buClr>
                <a:schemeClr val="accent6"/>
              </a:buClr>
              <a:defRPr lang="de-DE" sz="1800" smtClean="0"/>
            </a:lvl3pPr>
            <a:lvl4pPr marL="907969" indent="-231992">
              <a:buClr>
                <a:schemeClr val="accent6"/>
              </a:buClr>
              <a:defRPr lang="de-DE" sz="1800" smtClean="0"/>
            </a:lvl4pPr>
            <a:lvl5pPr marL="1129962" indent="-221993">
              <a:buClr>
                <a:schemeClr val="accent6"/>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30" name="Rechteck 29"/>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3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32" name="Gruppieren 31"/>
          <p:cNvGrpSpPr/>
          <p:nvPr userDrawn="1"/>
        </p:nvGrpSpPr>
        <p:grpSpPr>
          <a:xfrm>
            <a:off x="10399363" y="246378"/>
            <a:ext cx="816868" cy="816401"/>
            <a:chOff x="7956376" y="260744"/>
            <a:chExt cx="864096" cy="864000"/>
          </a:xfrm>
        </p:grpSpPr>
        <p:sp>
          <p:nvSpPr>
            <p:cNvPr id="33" name="Rechteck 3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35" name="Rechtwinkliges Dreieck 3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6" name="Rechtwinkliges Dreieck 3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7" name="Rechteck 3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815814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folie mit Motto - OVB-Gold">
    <p:spTree>
      <p:nvGrpSpPr>
        <p:cNvPr id="1" name=""/>
        <p:cNvGrpSpPr/>
        <p:nvPr/>
      </p:nvGrpSpPr>
      <p:grpSpPr>
        <a:xfrm>
          <a:off x="0" y="0"/>
          <a:ext cx="0" cy="0"/>
          <a:chOff x="0" y="0"/>
          <a:chExt cx="0" cy="0"/>
        </a:xfrm>
      </p:grpSpPr>
      <p:pic>
        <p:nvPicPr>
          <p:cNvPr id="18" name="Grafik 17" descr="Ein Bild, das Person, sitzend, Frau, drinnen enthält.&#10;&#10;Automatisch generierte Beschreibung">
            <a:extLst>
              <a:ext uri="{FF2B5EF4-FFF2-40B4-BE49-F238E27FC236}">
                <a16:creationId xmlns:a16="http://schemas.microsoft.com/office/drawing/2014/main" id="{76DBD5DC-C563-4017-BB15-B0971D195C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4" t="17073" r="174" b="2079"/>
          <a:stretch/>
        </p:blipFill>
        <p:spPr>
          <a:xfrm>
            <a:off x="-20902" y="1"/>
            <a:ext cx="11522074" cy="6480174"/>
          </a:xfrm>
          <a:prstGeom prst="rect">
            <a:avLst/>
          </a:prstGeom>
        </p:spPr>
      </p:pic>
      <p:sp>
        <p:nvSpPr>
          <p:cNvPr id="7" name="Rechteck 6"/>
          <p:cNvSpPr/>
          <p:nvPr userDrawn="1"/>
        </p:nvSpPr>
        <p:spPr>
          <a:xfrm>
            <a:off x="0" y="4324135"/>
            <a:ext cx="11522075" cy="2156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dirty="0"/>
          </a:p>
        </p:txBody>
      </p:sp>
      <p:pic>
        <p:nvPicPr>
          <p:cNvPr id="2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5481" y="4326282"/>
            <a:ext cx="1842316"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id="{54EDA2EC-F28E-4D28-B3EB-EF0D482E8549}"/>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351BE291-20E7-4FED-B47D-D2CBEDDD4846}"/>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17276952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und Inhalt - OVB-Gold">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bg2"/>
              </a:buClr>
              <a:defRPr sz="1800"/>
            </a:lvl1pPr>
            <a:lvl2pPr>
              <a:buClr>
                <a:schemeClr val="bg2"/>
              </a:buClr>
              <a:defRPr sz="1800"/>
            </a:lvl2pPr>
            <a:lvl3pPr>
              <a:buClr>
                <a:schemeClr val="bg2"/>
              </a:buClr>
              <a:defRPr sz="1800"/>
            </a:lvl3pPr>
            <a:lvl4pPr>
              <a:buClr>
                <a:schemeClr val="bg2"/>
              </a:buClr>
              <a:defRPr sz="1800"/>
            </a:lvl4pPr>
            <a:lvl5pPr>
              <a:buClr>
                <a:schemeClr val="bg2"/>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6" name="Rechteck 15"/>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7"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18" name="Gruppieren 17"/>
          <p:cNvGrpSpPr/>
          <p:nvPr userDrawn="1"/>
        </p:nvGrpSpPr>
        <p:grpSpPr>
          <a:xfrm>
            <a:off x="10399363" y="246378"/>
            <a:ext cx="816868" cy="816401"/>
            <a:chOff x="7956376" y="260744"/>
            <a:chExt cx="864096" cy="864000"/>
          </a:xfrm>
        </p:grpSpPr>
        <p:sp>
          <p:nvSpPr>
            <p:cNvPr id="22" name="Rechteck 21"/>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4" name="Rechtwinkliges Dreieck 23"/>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winkliges Dreieck 24"/>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eck 25"/>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23120565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ur Titel - OVB-Go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37125828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ergleich - OVB-Gold">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dirty="0"/>
            </a:lvl1pPr>
          </a:lstStyle>
          <a:p>
            <a:endParaRPr lang="de-DE"/>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0"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1"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bg2"/>
              </a:buClr>
              <a:defRPr sz="1800" baseline="0"/>
            </a:lvl1pPr>
            <a:lvl2pPr marL="453985" indent="-231992">
              <a:buClr>
                <a:schemeClr val="bg2"/>
              </a:buClr>
              <a:tabLst/>
              <a:defRPr sz="1800"/>
            </a:lvl2pPr>
            <a:lvl3pPr marL="675977" indent="-221993">
              <a:buClr>
                <a:schemeClr val="bg2"/>
              </a:buClr>
              <a:defRPr sz="1800"/>
            </a:lvl3pPr>
            <a:lvl4pPr marL="907969" indent="-231992">
              <a:buClr>
                <a:schemeClr val="bg2"/>
              </a:buClr>
              <a:defRPr sz="1800"/>
            </a:lvl4pPr>
            <a:lvl5pPr marL="1129962" indent="-221993">
              <a:buClr>
                <a:schemeClr val="bg2"/>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2"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3"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bg2"/>
              </a:buClr>
              <a:defRPr lang="de-DE" sz="1800" smtClean="0"/>
            </a:lvl1pPr>
            <a:lvl2pPr marL="453985" indent="-231992">
              <a:buClr>
                <a:schemeClr val="bg2"/>
              </a:buClr>
              <a:defRPr lang="de-DE" sz="1800" smtClean="0"/>
            </a:lvl2pPr>
            <a:lvl3pPr marL="675977" indent="-221993">
              <a:buClr>
                <a:schemeClr val="bg2"/>
              </a:buClr>
              <a:defRPr lang="de-DE" sz="1800" smtClean="0"/>
            </a:lvl3pPr>
            <a:lvl4pPr marL="907969" indent="-231992">
              <a:buClr>
                <a:schemeClr val="bg2"/>
              </a:buClr>
              <a:defRPr lang="de-DE" sz="1800" smtClean="0"/>
            </a:lvl4pPr>
            <a:lvl5pPr marL="1129962" indent="-221993">
              <a:buClr>
                <a:schemeClr val="bg2"/>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38102389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apiteltrenner - OVB-Gold A">
    <p:spTree>
      <p:nvGrpSpPr>
        <p:cNvPr id="1" name=""/>
        <p:cNvGrpSpPr/>
        <p:nvPr/>
      </p:nvGrpSpPr>
      <p:grpSpPr>
        <a:xfrm>
          <a:off x="0" y="0"/>
          <a:ext cx="0" cy="0"/>
          <a:chOff x="0" y="0"/>
          <a:chExt cx="0" cy="0"/>
        </a:xfrm>
      </p:grpSpPr>
      <p:pic>
        <p:nvPicPr>
          <p:cNvPr id="12" name="Grafik 11" descr="Ein Bild, das Mann, Person, Anzug, Gebäude enthält.&#10;&#10;Automatisch generierte Beschreibung">
            <a:extLst>
              <a:ext uri="{FF2B5EF4-FFF2-40B4-BE49-F238E27FC236}">
                <a16:creationId xmlns:a16="http://schemas.microsoft.com/office/drawing/2014/main" id="{D8E94B7C-F054-4EEE-BD56-B8CCBEF46E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3517" r="6" b="12104"/>
          <a:stretch/>
        </p:blipFill>
        <p:spPr>
          <a:xfrm>
            <a:off x="0" y="0"/>
            <a:ext cx="11522075"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bg2"/>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2780682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apiteltrenner - OVB-Gold B">
    <p:spTree>
      <p:nvGrpSpPr>
        <p:cNvPr id="1" name=""/>
        <p:cNvGrpSpPr/>
        <p:nvPr/>
      </p:nvGrpSpPr>
      <p:grpSpPr>
        <a:xfrm>
          <a:off x="0" y="0"/>
          <a:ext cx="0" cy="0"/>
          <a:chOff x="0" y="0"/>
          <a:chExt cx="0" cy="0"/>
        </a:xfrm>
      </p:grpSpPr>
      <p:pic>
        <p:nvPicPr>
          <p:cNvPr id="19" name="Grafik 18" descr="Ein Bild, das Person, drinnen, Frau, Tisch enthält.&#10;&#10;Automatisch generierte Beschreibung">
            <a:extLst>
              <a:ext uri="{FF2B5EF4-FFF2-40B4-BE49-F238E27FC236}">
                <a16:creationId xmlns:a16="http://schemas.microsoft.com/office/drawing/2014/main" id="{5D3CEC4D-6B51-4F8E-A99E-517438F90B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08" t="16383"/>
          <a:stretch/>
        </p:blipFill>
        <p:spPr>
          <a:xfrm>
            <a:off x="-1" y="0"/>
            <a:ext cx="11522076"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bg2"/>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3978929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apiteltrenner - OVB-Gold C">
    <p:spTree>
      <p:nvGrpSpPr>
        <p:cNvPr id="1" name=""/>
        <p:cNvGrpSpPr/>
        <p:nvPr/>
      </p:nvGrpSpPr>
      <p:grpSpPr>
        <a:xfrm>
          <a:off x="0" y="0"/>
          <a:ext cx="0" cy="0"/>
          <a:chOff x="0" y="0"/>
          <a:chExt cx="0" cy="0"/>
        </a:xfrm>
      </p:grpSpPr>
      <p:pic>
        <p:nvPicPr>
          <p:cNvPr id="8" name="Grafik 7" descr="Ein Bild, das Text, Person, Tisch, mithilfe von enthält.&#10;&#10;Automatisch generierte Beschreibung">
            <a:extLst>
              <a:ext uri="{FF2B5EF4-FFF2-40B4-BE49-F238E27FC236}">
                <a16:creationId xmlns:a16="http://schemas.microsoft.com/office/drawing/2014/main" id="{7AE2BB71-1D29-4C15-8948-84AA5EA3C7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4" b="15721"/>
          <a:stretch/>
        </p:blipFill>
        <p:spPr>
          <a:xfrm>
            <a:off x="-2" y="0"/>
            <a:ext cx="11522075"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bg2"/>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20399533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F96C91CA-B69B-41B3-A176-CFD3B6622ECC}" type="slidenum">
              <a:rPr lang="de-DE" smtClean="0"/>
              <a:t>‹Nº›</a:t>
            </a:fld>
            <a:endParaRPr lang="de-DE"/>
          </a:p>
        </p:txBody>
      </p:sp>
      <p:sp>
        <p:nvSpPr>
          <p:cNvPr id="5" name="Rechteck 4"/>
          <p:cNvSpPr/>
          <p:nvPr userDrawn="1"/>
        </p:nvSpPr>
        <p:spPr>
          <a:xfrm>
            <a:off x="9390441" y="0"/>
            <a:ext cx="2131634" cy="140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 name="Datumsplatzhalter 1"/>
          <p:cNvSpPr>
            <a:spLocks noGrp="1"/>
          </p:cNvSpPr>
          <p:nvPr>
            <p:ph type="dt" sz="half" idx="10"/>
          </p:nvPr>
        </p:nvSpPr>
        <p:spPr/>
        <p:txBody>
          <a:bodyPr/>
          <a:lstStyle/>
          <a:p>
            <a:fld id="{F9039B28-708F-4BC0-B65B-27B6F45133C6}" type="datetimeFigureOut">
              <a:rPr lang="de-DE" smtClean="0"/>
              <a:t>12.02.2020</a:t>
            </a:fld>
            <a:endParaRPr lang="de-DE"/>
          </a:p>
        </p:txBody>
      </p:sp>
    </p:spTree>
    <p:extLst>
      <p:ext uri="{BB962C8B-B14F-4D97-AF65-F5344CB8AC3E}">
        <p14:creationId xmlns:p14="http://schemas.microsoft.com/office/powerpoint/2010/main" val="3808257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 OVB-Sky A">
    <p:spTree>
      <p:nvGrpSpPr>
        <p:cNvPr id="1" name=""/>
        <p:cNvGrpSpPr/>
        <p:nvPr/>
      </p:nvGrpSpPr>
      <p:grpSpPr>
        <a:xfrm>
          <a:off x="0" y="0"/>
          <a:ext cx="0" cy="0"/>
          <a:chOff x="0" y="0"/>
          <a:chExt cx="0" cy="0"/>
        </a:xfrm>
      </p:grpSpPr>
      <p:pic>
        <p:nvPicPr>
          <p:cNvPr id="12" name="Grafik 11" descr="Ein Bild, das Person, sitzend, drinnen, Mann enthält.&#10;&#10;Automatisch generierte Beschreibung">
            <a:extLst>
              <a:ext uri="{FF2B5EF4-FFF2-40B4-BE49-F238E27FC236}">
                <a16:creationId xmlns:a16="http://schemas.microsoft.com/office/drawing/2014/main" id="{6C7C6575-5FD4-4309-9061-313463D4E7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78825" y="2160588"/>
            <a:ext cx="5400000" cy="5400000"/>
            <a:chOff x="4921698" y="5386614"/>
            <a:chExt cx="759254" cy="759254"/>
          </a:xfrm>
        </p:grpSpPr>
        <p:sp>
          <p:nvSpPr>
            <p:cNvPr id="15" name="Rechteck 14"/>
            <p:cNvSpPr/>
            <p:nvPr/>
          </p:nvSpPr>
          <p:spPr>
            <a:xfrm>
              <a:off x="4921698" y="5766241"/>
              <a:ext cx="379627" cy="3796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p>
          </p:txBody>
        </p:sp>
        <p:sp>
          <p:nvSpPr>
            <p:cNvPr id="17" name="Rechteck 16"/>
            <p:cNvSpPr/>
            <p:nvPr/>
          </p:nvSpPr>
          <p:spPr>
            <a:xfrm>
              <a:off x="5300360" y="5386614"/>
              <a:ext cx="379627" cy="3796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Rechtwinkliges Dreieck 17"/>
            <p:cNvSpPr/>
            <p:nvPr/>
          </p:nvSpPr>
          <p:spPr>
            <a:xfrm rot="5400000">
              <a:off x="5301325" y="5766241"/>
              <a:ext cx="379627" cy="37962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556" y="2811600"/>
            <a:ext cx="2880000" cy="1294172"/>
          </a:xfrm>
          <a:noFill/>
        </p:spPr>
        <p:txBody>
          <a:bodyPr vert="horz" lIns="216000" tIns="36000" rIns="90000" bIns="36000" rtlCol="0" anchor="b" anchorCtr="0">
            <a:norm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556" y="4105204"/>
            <a:ext cx="2880619"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Tree>
    <p:extLst>
      <p:ext uri="{BB962C8B-B14F-4D97-AF65-F5344CB8AC3E}">
        <p14:creationId xmlns:p14="http://schemas.microsoft.com/office/powerpoint/2010/main" val="1638451407"/>
      </p:ext>
    </p:extLst>
  </p:cSld>
  <p:clrMapOvr>
    <a:masterClrMapping/>
  </p:clrMapOvr>
  <p:extLst>
    <p:ext uri="{DCECCB84-F9BA-43D5-87BE-67443E8EF086}">
      <p15:sldGuideLst xmlns:p15="http://schemas.microsoft.com/office/powerpoint/2012/main">
        <p15:guide id="1" orient="horz" pos="1361" userDrawn="1">
          <p15:clr>
            <a:srgbClr val="FBAE40"/>
          </p15:clr>
        </p15:guide>
        <p15:guide id="2" pos="99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 OVB-Sky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2A6AF18A-B3BF-4538-9E05-86E8295898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7343999" y="-1801685"/>
            <a:ext cx="5041773" cy="5041773"/>
            <a:chOff x="5940150" y="4791377"/>
            <a:chExt cx="1463250" cy="1463249"/>
          </a:xfrm>
          <a:solidFill>
            <a:schemeClr val="accent6"/>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4000" y="1152000"/>
            <a:ext cx="2088000"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495227252"/>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417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trenner - OVB-Sky C">
    <p:spTree>
      <p:nvGrpSpPr>
        <p:cNvPr id="1" name=""/>
        <p:cNvGrpSpPr/>
        <p:nvPr/>
      </p:nvGrpSpPr>
      <p:grpSpPr>
        <a:xfrm>
          <a:off x="0" y="0"/>
          <a:ext cx="0" cy="0"/>
          <a:chOff x="0" y="0"/>
          <a:chExt cx="0" cy="0"/>
        </a:xfrm>
      </p:grpSpPr>
      <p:pic>
        <p:nvPicPr>
          <p:cNvPr id="19" name="Grafik 18" descr="Ein Bild, das Person, sitzend, Laptop, Tisch enthält.&#10;&#10;Automatisch generierte Beschreibung">
            <a:extLst>
              <a:ext uri="{FF2B5EF4-FFF2-40B4-BE49-F238E27FC236}">
                <a16:creationId xmlns:a16="http://schemas.microsoft.com/office/drawing/2014/main" id="{4C2AF81C-318E-41DE-A4B5-0A470CBB50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grpSp>
        <p:nvGrpSpPr>
          <p:cNvPr id="15" name="Gruppieren 14"/>
          <p:cNvGrpSpPr/>
          <p:nvPr userDrawn="1"/>
        </p:nvGrpSpPr>
        <p:grpSpPr>
          <a:xfrm>
            <a:off x="6625133" y="223200"/>
            <a:ext cx="5040560" cy="5040560"/>
            <a:chOff x="2195736" y="4791379"/>
            <a:chExt cx="1463248" cy="1463248"/>
          </a:xfrm>
          <a:solidFill>
            <a:schemeClr val="accent6"/>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anchor="t" anchorCtr="0">
            <a:norm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919813727"/>
      </p:ext>
    </p:extLst>
  </p:cSld>
  <p:clrMapOvr>
    <a:masterClrMapping/>
  </p:clrMapOvr>
  <p:extLst>
    <p:ext uri="{DCECCB84-F9BA-43D5-87BE-67443E8EF086}">
      <p15:sldGuideLst xmlns:p15="http://schemas.microsoft.com/office/powerpoint/2012/main">
        <p15:guide id="1" pos="417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folie - OVB-Himmbee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id="{CFD85AE4-C205-432E-A820-CE71B8A93E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dirty="0"/>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12.02.2020</a:t>
            </a:fld>
            <a:endParaRPr lang="de-DE"/>
          </a:p>
        </p:txBody>
      </p:sp>
      <p:sp>
        <p:nvSpPr>
          <p:cNvPr id="19" name="Titel 1">
            <a:extLst>
              <a:ext uri="{FF2B5EF4-FFF2-40B4-BE49-F238E27FC236}">
                <a16:creationId xmlns:a16="http://schemas.microsoft.com/office/drawing/2014/main" id="{C81A00C0-C446-4621-AB7D-C1E5920B94EC}"/>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id="{265D4FF9-81D8-4D32-B838-F2CC395FA036}"/>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8580045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1" y="6192415"/>
            <a:ext cx="11522075" cy="287759"/>
          </a:xfrm>
          <a:prstGeom prst="rect">
            <a:avLst/>
          </a:prstGeom>
          <a:solidFill>
            <a:schemeClr val="bg1"/>
          </a:solidFill>
        </p:spPr>
        <p:txBody>
          <a:bodyPr vert="horz" lIns="576000" tIns="57598" rIns="0" bIns="57598" rtlCol="0" anchor="ctr"/>
          <a:lstStyle>
            <a:lvl1pPr algn="l">
              <a:defRPr sz="900">
                <a:solidFill>
                  <a:srgbClr val="808080"/>
                </a:solidFill>
              </a:defRPr>
            </a:lvl1pPr>
          </a:lstStyle>
          <a:p>
            <a:endParaRPr lang="de-DE" dirty="0"/>
          </a:p>
        </p:txBody>
      </p:sp>
      <p:sp>
        <p:nvSpPr>
          <p:cNvPr id="2" name="Titelplatzhalter 1"/>
          <p:cNvSpPr>
            <a:spLocks noGrp="1"/>
          </p:cNvSpPr>
          <p:nvPr>
            <p:ph type="title"/>
          </p:nvPr>
        </p:nvSpPr>
        <p:spPr>
          <a:xfrm>
            <a:off x="576104" y="246378"/>
            <a:ext cx="9823257" cy="816400"/>
          </a:xfrm>
          <a:prstGeom prst="rect">
            <a:avLst/>
          </a:prstGeom>
          <a:noFill/>
        </p:spPr>
        <p:txBody>
          <a:bodyPr vert="horz" lIns="270000" tIns="36000" rIns="90000" bIns="36000" rtlCol="0" anchor="ctr">
            <a:noAutofit/>
          </a:bodyPr>
          <a:lstStyle/>
          <a:p>
            <a:r>
              <a:rPr lang="de-DE" dirty="0"/>
              <a:t>Titel durch Klicken bearbeiten</a:t>
            </a:r>
          </a:p>
        </p:txBody>
      </p:sp>
      <p:sp>
        <p:nvSpPr>
          <p:cNvPr id="3" name="Textplatzhalter 2"/>
          <p:cNvSpPr>
            <a:spLocks noGrp="1"/>
          </p:cNvSpPr>
          <p:nvPr>
            <p:ph type="body" idx="1"/>
          </p:nvPr>
        </p:nvSpPr>
        <p:spPr>
          <a:xfrm>
            <a:off x="576104" y="1334942"/>
            <a:ext cx="10657539" cy="4626781"/>
          </a:xfrm>
          <a:prstGeom prst="rect">
            <a:avLst/>
          </a:prstGeom>
        </p:spPr>
        <p:txBody>
          <a:bodyPr vert="horz" lIns="270000" tIns="36000" rIns="90000" bIns="36000" rtlCol="0">
            <a:norm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649469" y="6192415"/>
            <a:ext cx="1152127" cy="287759"/>
          </a:xfrm>
          <a:prstGeom prst="rect">
            <a:avLst/>
          </a:prstGeom>
        </p:spPr>
        <p:txBody>
          <a:bodyPr vert="horz" lIns="115196" tIns="57598" rIns="115196" bIns="57598" rtlCol="0" anchor="ctr"/>
          <a:lstStyle>
            <a:lvl1pPr algn="ctr">
              <a:defRPr sz="900">
                <a:solidFill>
                  <a:srgbClr val="808080"/>
                </a:solidFill>
              </a:defRPr>
            </a:lvl1pPr>
          </a:lstStyle>
          <a:p>
            <a:fld id="{F9039B28-708F-4BC0-B65B-27B6F45133C6}" type="datetimeFigureOut">
              <a:rPr lang="de-DE" smtClean="0"/>
              <a:pPr/>
              <a:t>12.02.2020</a:t>
            </a:fld>
            <a:endParaRPr lang="de-DE" dirty="0"/>
          </a:p>
        </p:txBody>
      </p:sp>
      <p:sp>
        <p:nvSpPr>
          <p:cNvPr id="6" name="Foliennummernplatzhalter 5"/>
          <p:cNvSpPr>
            <a:spLocks noGrp="1"/>
          </p:cNvSpPr>
          <p:nvPr>
            <p:ph type="sldNum" sz="quarter" idx="4"/>
          </p:nvPr>
        </p:nvSpPr>
        <p:spPr>
          <a:xfrm>
            <a:off x="10801597" y="6192415"/>
            <a:ext cx="419122" cy="287759"/>
          </a:xfrm>
          <a:prstGeom prst="rect">
            <a:avLst/>
          </a:prstGeom>
        </p:spPr>
        <p:txBody>
          <a:bodyPr vert="horz" lIns="0" tIns="57598" rIns="0" bIns="57598" rtlCol="0" anchor="ctr"/>
          <a:lstStyle>
            <a:lvl1pPr algn="r">
              <a:defRPr sz="900">
                <a:solidFill>
                  <a:srgbClr val="808080"/>
                </a:solidFill>
              </a:defRPr>
            </a:lvl1pPr>
          </a:lstStyle>
          <a:p>
            <a:fld id="{F96C91CA-B69B-41B3-A176-CFD3B6622ECC}" type="slidenum">
              <a:rPr lang="de-DE" smtClean="0"/>
              <a:pPr/>
              <a:t>‹Nº›</a:t>
            </a:fld>
            <a:endParaRPr lang="de-DE" dirty="0"/>
          </a:p>
        </p:txBody>
      </p:sp>
    </p:spTree>
    <p:extLst>
      <p:ext uri="{BB962C8B-B14F-4D97-AF65-F5344CB8AC3E}">
        <p14:creationId xmlns:p14="http://schemas.microsoft.com/office/powerpoint/2010/main" val="982325766"/>
      </p:ext>
    </p:extLst>
  </p:cSld>
  <p:clrMap bg1="lt1" tx1="dk1" bg2="lt2" tx2="dk2" accent1="accent1" accent2="accent2" accent3="accent3" accent4="accent4" accent5="accent5" accent6="accent6" hlink="hlink" folHlink="folHlink"/>
  <p:sldLayoutIdLst>
    <p:sldLayoutId id="2147483662" r:id="rId1"/>
    <p:sldLayoutId id="2147483712" r:id="rId2"/>
    <p:sldLayoutId id="2147483663" r:id="rId3"/>
    <p:sldLayoutId id="2147483654" r:id="rId4"/>
    <p:sldLayoutId id="2147483670" r:id="rId5"/>
    <p:sldLayoutId id="2147483694" r:id="rId6"/>
    <p:sldLayoutId id="2147483695" r:id="rId7"/>
    <p:sldLayoutId id="2147483696" r:id="rId8"/>
    <p:sldLayoutId id="2147483649" r:id="rId9"/>
    <p:sldLayoutId id="2147483713" r:id="rId10"/>
    <p:sldLayoutId id="2147483672" r:id="rId11"/>
    <p:sldLayoutId id="2147483675" r:id="rId12"/>
    <p:sldLayoutId id="2147483676" r:id="rId13"/>
    <p:sldLayoutId id="2147483697" r:id="rId14"/>
    <p:sldLayoutId id="2147483698" r:id="rId15"/>
    <p:sldLayoutId id="2147483699" r:id="rId16"/>
    <p:sldLayoutId id="2147483660" r:id="rId17"/>
    <p:sldLayoutId id="2147483714" r:id="rId18"/>
    <p:sldLayoutId id="2147483661" r:id="rId19"/>
    <p:sldLayoutId id="2147483677" r:id="rId20"/>
    <p:sldLayoutId id="2147483678" r:id="rId21"/>
    <p:sldLayoutId id="2147483700" r:id="rId22"/>
    <p:sldLayoutId id="2147483701" r:id="rId23"/>
    <p:sldLayoutId id="2147483702" r:id="rId24"/>
    <p:sldLayoutId id="2147483664" r:id="rId25"/>
    <p:sldLayoutId id="2147483715" r:id="rId26"/>
    <p:sldLayoutId id="2147483665" r:id="rId27"/>
    <p:sldLayoutId id="2147483671" r:id="rId28"/>
    <p:sldLayoutId id="2147483673" r:id="rId29"/>
    <p:sldLayoutId id="2147483703" r:id="rId30"/>
    <p:sldLayoutId id="2147483704" r:id="rId31"/>
    <p:sldLayoutId id="2147483705" r:id="rId32"/>
    <p:sldLayoutId id="2147483666" r:id="rId33"/>
    <p:sldLayoutId id="2147483716" r:id="rId34"/>
    <p:sldLayoutId id="2147483667" r:id="rId35"/>
    <p:sldLayoutId id="2147483679" r:id="rId36"/>
    <p:sldLayoutId id="2147483680" r:id="rId37"/>
    <p:sldLayoutId id="2147483706" r:id="rId38"/>
    <p:sldLayoutId id="2147483707" r:id="rId39"/>
    <p:sldLayoutId id="2147483708" r:id="rId40"/>
    <p:sldLayoutId id="2147483689" r:id="rId41"/>
    <p:sldLayoutId id="2147483717" r:id="rId42"/>
    <p:sldLayoutId id="2147483669" r:id="rId43"/>
    <p:sldLayoutId id="2147483681" r:id="rId44"/>
    <p:sldLayoutId id="2147483682" r:id="rId45"/>
    <p:sldLayoutId id="2147483709" r:id="rId46"/>
    <p:sldLayoutId id="2147483710" r:id="rId47"/>
    <p:sldLayoutId id="2147483711"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655" r:id="rId57"/>
  </p:sldLayoutIdLst>
  <p:txStyles>
    <p:titleStyle>
      <a:lvl1pPr algn="l" defTabSz="1151961" rtl="0" eaLnBrk="1" latinLnBrk="0" hangingPunct="1">
        <a:spcBef>
          <a:spcPct val="0"/>
        </a:spcBef>
        <a:buNone/>
        <a:defRPr sz="2400" b="1" kern="1200">
          <a:solidFill>
            <a:schemeClr val="tx1"/>
          </a:solidFill>
          <a:latin typeface="+mn-lt"/>
          <a:ea typeface="+mj-ea"/>
          <a:cs typeface="Arial" panose="020B0604020202020204" pitchFamily="34" charset="0"/>
        </a:defRPr>
      </a:lvl1pPr>
    </p:titleStyle>
    <p:bodyStyle>
      <a:lvl1pPr marL="266700"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1pPr>
      <a:lvl2pPr marL="542925" indent="-276225" algn="l" defTabSz="1151961" rtl="0" eaLnBrk="1" latinLnBrk="0" hangingPunct="1">
        <a:spcBef>
          <a:spcPct val="20000"/>
        </a:spcBef>
        <a:buClrTx/>
        <a:buFont typeface="Wingdings" panose="05000000000000000000" pitchFamily="2" charset="2"/>
        <a:buChar char="§"/>
        <a:tabLst/>
        <a:defRPr sz="1800" kern="1200">
          <a:solidFill>
            <a:schemeClr val="tx1"/>
          </a:solidFill>
          <a:latin typeface="+mn-lt"/>
          <a:ea typeface="+mn-ea"/>
          <a:cs typeface="Arial" panose="020B0604020202020204" pitchFamily="34" charset="0"/>
        </a:defRPr>
      </a:lvl2pPr>
      <a:lvl3pPr marL="8096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3pPr>
      <a:lvl4pPr marL="10763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4pPr>
      <a:lvl5pPr marL="13430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5pPr>
      <a:lvl6pPr marL="3167893"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3874"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19854"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5835"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smtClean="0"/>
              <a:t>ACORTAMIENTO DE HIPOTECA </a:t>
            </a:r>
            <a:endParaRPr lang="de-DE" dirty="0"/>
          </a:p>
        </p:txBody>
      </p:sp>
      <p:sp>
        <p:nvSpPr>
          <p:cNvPr id="5" name="Untertitel 4"/>
          <p:cNvSpPr>
            <a:spLocks noGrp="1"/>
          </p:cNvSpPr>
          <p:nvPr>
            <p:ph type="subTitle" idx="1"/>
          </p:nvPr>
        </p:nvSpPr>
        <p:spPr/>
        <p:txBody>
          <a:bodyPr>
            <a:normAutofit/>
          </a:bodyPr>
          <a:lstStyle/>
          <a:p>
            <a:r>
              <a:rPr lang="de-DE" dirty="0" smtClean="0"/>
              <a:t>Febrero 2020</a:t>
            </a:r>
            <a:endParaRPr lang="de-DE" dirty="0"/>
          </a:p>
        </p:txBody>
      </p:sp>
    </p:spTree>
    <p:extLst>
      <p:ext uri="{BB962C8B-B14F-4D97-AF65-F5344CB8AC3E}">
        <p14:creationId xmlns:p14="http://schemas.microsoft.com/office/powerpoint/2010/main" val="945231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Glosario de HIPOTECA</a:t>
            </a:r>
            <a:endParaRPr lang="es-ES" dirty="0"/>
          </a:p>
        </p:txBody>
      </p:sp>
      <p:sp>
        <p:nvSpPr>
          <p:cNvPr id="3" name="Rectángulo 2"/>
          <p:cNvSpPr/>
          <p:nvPr/>
        </p:nvSpPr>
        <p:spPr>
          <a:xfrm>
            <a:off x="564379" y="1583903"/>
            <a:ext cx="10657541" cy="3170099"/>
          </a:xfrm>
          <a:prstGeom prst="rect">
            <a:avLst/>
          </a:prstGeom>
        </p:spPr>
        <p:txBody>
          <a:bodyPr wrap="square">
            <a:spAutoFit/>
          </a:bodyPr>
          <a:lstStyle/>
          <a:p>
            <a:pPr>
              <a:defRPr/>
            </a:pPr>
            <a:r>
              <a:rPr lang="es-ES" sz="2000" b="1" dirty="0">
                <a:solidFill>
                  <a:srgbClr val="C00000"/>
                </a:solidFill>
                <a:latin typeface="Arial Narrow" pitchFamily="34" charset="0"/>
              </a:rPr>
              <a:t>Comisión de apertura:</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La concesión del préstamo por parte de la entidad suele llevar parejo el cobro de una comisión que, bajo el nombre genérico de comisión de apertura, engloba los gastos de estudio y tramitación del préstamo. Suele ser un tanto por ciento del importe del préstamo con una cuantía mínima. Cada banco establece las comisiones dependiendo de la cantidad solicitada y de la fidelidad del cliente al banco.</a:t>
            </a:r>
          </a:p>
          <a:p>
            <a:pPr>
              <a:defRPr/>
            </a:pPr>
            <a:endParaRPr lang="es-ES" sz="2000" b="1"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Comisión de cancelación o amortización anticipada:</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Comisión que cobra el banco cuando el cliente devuelve parte o la totalidad de la cantidad prestada antes de que concluya el plazo del contrato. La tarifa varía si lo que se amortiza es todo el préstamo, cancelación total, o sólo una parte, amortización parcial.</a:t>
            </a:r>
            <a:endParaRPr lang="es-ES" sz="2000" dirty="0">
              <a:latin typeface="Arial Narrow" pitchFamily="34" charset="0"/>
            </a:endParaRPr>
          </a:p>
        </p:txBody>
      </p:sp>
    </p:spTree>
    <p:extLst>
      <p:ext uri="{BB962C8B-B14F-4D97-AF65-F5344CB8AC3E}">
        <p14:creationId xmlns:p14="http://schemas.microsoft.com/office/powerpoint/2010/main" val="1041921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Glosario de HIPOTECA</a:t>
            </a:r>
            <a:endParaRPr lang="es-ES" dirty="0"/>
          </a:p>
        </p:txBody>
      </p:sp>
      <p:sp>
        <p:nvSpPr>
          <p:cNvPr id="3" name="Rectángulo 2"/>
          <p:cNvSpPr/>
          <p:nvPr/>
        </p:nvSpPr>
        <p:spPr>
          <a:xfrm>
            <a:off x="576104" y="1511895"/>
            <a:ext cx="10657541" cy="4447371"/>
          </a:xfrm>
          <a:prstGeom prst="rect">
            <a:avLst/>
          </a:prstGeom>
        </p:spPr>
        <p:txBody>
          <a:bodyPr wrap="square">
            <a:spAutoFit/>
          </a:bodyPr>
          <a:lstStyle/>
          <a:p>
            <a:pPr>
              <a:defRPr/>
            </a:pPr>
            <a:r>
              <a:rPr lang="es-ES" sz="2000" b="1" dirty="0">
                <a:solidFill>
                  <a:srgbClr val="C00000"/>
                </a:solidFill>
                <a:latin typeface="Arial Narrow" pitchFamily="34" charset="0"/>
              </a:rPr>
              <a:t>Diferencial:</a:t>
            </a:r>
          </a:p>
          <a:p>
            <a:pPr>
              <a:defRPr/>
            </a:pPr>
            <a:r>
              <a:rPr lang="es-ES" sz="2000" dirty="0">
                <a:latin typeface="Arial Narrow" pitchFamily="34" charset="0"/>
              </a:rPr>
              <a:t>El tipo de interés variable se suele expresar como la suma de ese índice de referencia y un porcentaje (margen o </a:t>
            </a:r>
            <a:r>
              <a:rPr lang="es-ES" sz="2000" b="1" dirty="0">
                <a:latin typeface="Arial Narrow" pitchFamily="34" charset="0"/>
              </a:rPr>
              <a:t>diferencial</a:t>
            </a:r>
            <a:r>
              <a:rPr lang="es-ES" sz="2000" dirty="0">
                <a:latin typeface="Arial Narrow" pitchFamily="34" charset="0"/>
              </a:rPr>
              <a:t>) constante. En el documento de liquidación que la entidad debe entregar al cliente con cada pago debe estar recogido el tipo de interés aplicado con el detalle del tipo de referencia y el </a:t>
            </a:r>
            <a:r>
              <a:rPr lang="es-ES" sz="2000" b="1" dirty="0">
                <a:latin typeface="Arial Narrow" pitchFamily="34" charset="0"/>
              </a:rPr>
              <a:t>diferencial</a:t>
            </a:r>
            <a:r>
              <a:rPr lang="es-ES" sz="2000" dirty="0">
                <a:latin typeface="Arial Narrow" pitchFamily="34" charset="0"/>
              </a:rPr>
              <a:t> o margen. </a:t>
            </a:r>
            <a:br>
              <a:rPr lang="es-ES" sz="2000" dirty="0">
                <a:latin typeface="Arial Narrow" pitchFamily="34" charset="0"/>
              </a:rPr>
            </a:br>
            <a:endParaRPr lang="es-ES" sz="2000" b="1" dirty="0">
              <a:latin typeface="Arial Narrow" pitchFamily="34" charset="0"/>
            </a:endParaRPr>
          </a:p>
          <a:p>
            <a:pPr>
              <a:defRPr/>
            </a:pPr>
            <a:r>
              <a:rPr lang="es-ES" sz="2000" b="1" dirty="0">
                <a:solidFill>
                  <a:srgbClr val="C00000"/>
                </a:solidFill>
                <a:latin typeface="Arial Narrow" pitchFamily="34" charset="0"/>
              </a:rPr>
              <a:t>Euribor:</a:t>
            </a:r>
            <a:r>
              <a:rPr lang="es-ES" sz="2000" b="1" dirty="0">
                <a:solidFill>
                  <a:schemeClr val="accent4">
                    <a:lumMod val="90000"/>
                    <a:lumOff val="10000"/>
                  </a:schemeClr>
                </a:solidFill>
                <a:latin typeface="Arial Narrow" pitchFamily="34" charset="0"/>
              </a:rPr>
              <a:t/>
            </a:r>
            <a:br>
              <a:rPr lang="es-ES" sz="2000" b="1" dirty="0">
                <a:solidFill>
                  <a:schemeClr val="accent4">
                    <a:lumMod val="90000"/>
                    <a:lumOff val="10000"/>
                  </a:schemeClr>
                </a:solidFill>
                <a:latin typeface="Arial Narrow" pitchFamily="34" charset="0"/>
              </a:rPr>
            </a:br>
            <a:r>
              <a:rPr lang="es-ES" sz="2000" dirty="0">
                <a:latin typeface="Arial Narrow" pitchFamily="34" charset="0"/>
              </a:rPr>
              <a:t>Tipo de interés interbancario de la zona Euro.</a:t>
            </a:r>
          </a:p>
          <a:p>
            <a:pPr>
              <a:defRPr/>
            </a:pPr>
            <a:endParaRPr lang="es-ES" sz="2000" b="1" dirty="0">
              <a:latin typeface="Arial Narrow" pitchFamily="34" charset="0"/>
            </a:endParaRPr>
          </a:p>
          <a:p>
            <a:pPr>
              <a:defRPr/>
            </a:pPr>
            <a:r>
              <a:rPr lang="es-ES" sz="2000" b="1" dirty="0">
                <a:solidFill>
                  <a:srgbClr val="C00000"/>
                </a:solidFill>
                <a:latin typeface="Arial Narrow" pitchFamily="34" charset="0"/>
              </a:rPr>
              <a:t>Financiación:</a:t>
            </a:r>
            <a:r>
              <a:rPr lang="es-ES" sz="2000" b="1" dirty="0">
                <a:solidFill>
                  <a:schemeClr val="accent4">
                    <a:lumMod val="90000"/>
                    <a:lumOff val="10000"/>
                  </a:schemeClr>
                </a:solidFill>
                <a:latin typeface="Arial Narrow" pitchFamily="34" charset="0"/>
              </a:rPr>
              <a:t/>
            </a:r>
            <a:br>
              <a:rPr lang="es-ES" sz="2000" b="1" dirty="0">
                <a:solidFill>
                  <a:schemeClr val="accent4">
                    <a:lumMod val="90000"/>
                    <a:lumOff val="10000"/>
                  </a:schemeClr>
                </a:solidFill>
                <a:latin typeface="Arial Narrow" pitchFamily="34" charset="0"/>
              </a:rPr>
            </a:br>
            <a:r>
              <a:rPr lang="es-ES" sz="2000" dirty="0">
                <a:latin typeface="Arial Narrow" pitchFamily="34" charset="0"/>
              </a:rPr>
              <a:t>Cantidad de dinero prestado. Para la adquisición de una vivienda suele oscilar entre el 70% y el 80% del valor real del inmueble que se compra.</a:t>
            </a:r>
          </a:p>
          <a:p>
            <a:pPr>
              <a:defRPr/>
            </a:pPr>
            <a:r>
              <a:rPr lang="es-ES" sz="2000" b="1" dirty="0">
                <a:solidFill>
                  <a:schemeClr val="accent4">
                    <a:lumMod val="90000"/>
                    <a:lumOff val="10000"/>
                  </a:schemeClr>
                </a:solidFill>
                <a:latin typeface="Arial Narrow" pitchFamily="34" charset="0"/>
              </a:rPr>
              <a:t/>
            </a:r>
            <a:br>
              <a:rPr lang="es-ES" sz="2000" b="1" dirty="0">
                <a:solidFill>
                  <a:schemeClr val="accent4">
                    <a:lumMod val="90000"/>
                    <a:lumOff val="10000"/>
                  </a:schemeClr>
                </a:solidFill>
                <a:latin typeface="Arial Narrow" pitchFamily="34" charset="0"/>
              </a:rPr>
            </a:b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endParaRPr lang="es-ES" dirty="0"/>
          </a:p>
        </p:txBody>
      </p:sp>
    </p:spTree>
    <p:extLst>
      <p:ext uri="{BB962C8B-B14F-4D97-AF65-F5344CB8AC3E}">
        <p14:creationId xmlns:p14="http://schemas.microsoft.com/office/powerpoint/2010/main" val="336007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Glosario de HIPOTECA</a:t>
            </a:r>
            <a:endParaRPr lang="es-ES" dirty="0"/>
          </a:p>
        </p:txBody>
      </p:sp>
      <p:sp>
        <p:nvSpPr>
          <p:cNvPr id="3" name="Rectángulo 2"/>
          <p:cNvSpPr/>
          <p:nvPr/>
        </p:nvSpPr>
        <p:spPr>
          <a:xfrm>
            <a:off x="601493" y="1367879"/>
            <a:ext cx="10657541" cy="4708981"/>
          </a:xfrm>
          <a:prstGeom prst="rect">
            <a:avLst/>
          </a:prstGeom>
        </p:spPr>
        <p:txBody>
          <a:bodyPr wrap="square">
            <a:spAutoFit/>
          </a:bodyPr>
          <a:lstStyle/>
          <a:p>
            <a:pPr>
              <a:defRPr/>
            </a:pPr>
            <a:r>
              <a:rPr lang="es-ES" sz="2000" b="1" dirty="0">
                <a:solidFill>
                  <a:srgbClr val="C00000"/>
                </a:solidFill>
                <a:latin typeface="Arial Narrow" pitchFamily="34" charset="0"/>
              </a:rPr>
              <a:t>Índice de referencia:</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Valor que se utiliza como base de cálculo para obtener el tipo de interés que se aplicará a un préstamo hipotecario concertado a tipo variable cuando se produzca el momento de su revisión.</a:t>
            </a:r>
          </a:p>
          <a:p>
            <a:pPr>
              <a:defRPr/>
            </a:pPr>
            <a:endParaRPr lang="es-ES" sz="2000" b="1"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Interés:</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Cantidad pagada como remuneración por la disposición de una suma de dinero que se toma prestada para la compra de un inmueble.</a:t>
            </a:r>
          </a:p>
          <a:p>
            <a:pPr>
              <a:defRPr/>
            </a:pPr>
            <a:endParaRPr lang="es-ES" sz="2000" b="1"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Libre de cargas:</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Se dice de la finca sobre la que no pesa ninguna limitación a su dominio. Es decir, sobre la que no existen hipotecas, censos, cláusulas resolutorias, usufructos, u otras limitaciones.</a:t>
            </a:r>
          </a:p>
          <a:p>
            <a:pPr>
              <a:defRPr/>
            </a:pPr>
            <a:endParaRPr lang="es-ES" sz="2000"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Nota simple:</a:t>
            </a:r>
          </a:p>
          <a:p>
            <a:pPr>
              <a:defRPr/>
            </a:pPr>
            <a:r>
              <a:rPr lang="es-ES" sz="2000" dirty="0">
                <a:latin typeface="Arial Narrow" pitchFamily="34" charset="0"/>
              </a:rPr>
              <a:t>Tiene valor puramente informativo  y sirve  para averiguar el estado de los bienes inmuebles o derechos reales inscritos.</a:t>
            </a:r>
            <a:endParaRPr lang="es-ES" sz="2000" b="1" dirty="0">
              <a:latin typeface="Arial Narrow" pitchFamily="34" charset="0"/>
            </a:endParaRPr>
          </a:p>
        </p:txBody>
      </p:sp>
    </p:spTree>
    <p:extLst>
      <p:ext uri="{BB962C8B-B14F-4D97-AF65-F5344CB8AC3E}">
        <p14:creationId xmlns:p14="http://schemas.microsoft.com/office/powerpoint/2010/main" val="270828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Glosario de HIPOTECA</a:t>
            </a:r>
            <a:endParaRPr lang="es-ES" dirty="0"/>
          </a:p>
        </p:txBody>
      </p:sp>
      <p:sp>
        <p:nvSpPr>
          <p:cNvPr id="3" name="Rectángulo 2"/>
          <p:cNvSpPr/>
          <p:nvPr/>
        </p:nvSpPr>
        <p:spPr>
          <a:xfrm>
            <a:off x="576104" y="1367879"/>
            <a:ext cx="10657541" cy="4447371"/>
          </a:xfrm>
          <a:prstGeom prst="rect">
            <a:avLst/>
          </a:prstGeom>
        </p:spPr>
        <p:txBody>
          <a:bodyPr wrap="square">
            <a:spAutoFit/>
          </a:bodyPr>
          <a:lstStyle/>
          <a:p>
            <a:pPr>
              <a:defRPr/>
            </a:pPr>
            <a:r>
              <a:rPr lang="es-ES" sz="2000" b="1" dirty="0">
                <a:solidFill>
                  <a:srgbClr val="C00000"/>
                </a:solidFill>
                <a:latin typeface="Arial Narrow" pitchFamily="34" charset="0"/>
              </a:rPr>
              <a:t>Novación:</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Modificar los términos de un contrato tras un nuevo pacto entre las partes contratantes.</a:t>
            </a:r>
          </a:p>
          <a:p>
            <a:pPr>
              <a:defRPr/>
            </a:pPr>
            <a:endParaRPr lang="es-ES" sz="2000" b="1"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Oferta vinculante:</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Es un documento que los bancos tienen obligación de entregar al solicitante de una hipoteca en el que se concretan hasta el mínimo detalle todos los elementos del préstamo hipotecario. Así mismo la validez de la oferta vinculante no puede ser inferior a diez días hábiles a partir de su fecha de entrega.</a:t>
            </a:r>
          </a:p>
          <a:p>
            <a:pPr>
              <a:defRPr/>
            </a:pPr>
            <a:endParaRPr lang="es-ES" sz="2000" b="1"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Plazo de revisión del tipo de interés:</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solidFill>
                  <a:schemeClr val="accent4">
                    <a:lumMod val="90000"/>
                    <a:lumOff val="10000"/>
                  </a:schemeClr>
                </a:solidFill>
                <a:latin typeface="Arial Narrow" pitchFamily="34" charset="0"/>
              </a:rPr>
              <a:t>Se da en el caso de tipo de interés variable. Para hallar el interés a pagar, bastará con aplicar sobre el capital pendiente de amortizar el tipo de interés que resulte de sumar aquel diferencial o margen al tipo de referencia vigente al vencimiento de cada plazo de revisión.</a:t>
            </a:r>
          </a:p>
          <a:p>
            <a:pPr>
              <a:defRPr/>
            </a:pPr>
            <a:r>
              <a:rPr lang="es-ES" sz="2000" b="1" dirty="0">
                <a:solidFill>
                  <a:schemeClr val="accent4">
                    <a:lumMod val="90000"/>
                    <a:lumOff val="10000"/>
                  </a:schemeClr>
                </a:solidFill>
                <a:latin typeface="Arial Narrow" pitchFamily="34" charset="0"/>
              </a:rPr>
              <a:t/>
            </a:r>
            <a:br>
              <a:rPr lang="es-ES" sz="2000" b="1" dirty="0">
                <a:solidFill>
                  <a:schemeClr val="accent4">
                    <a:lumMod val="90000"/>
                    <a:lumOff val="10000"/>
                  </a:schemeClr>
                </a:solidFill>
                <a:latin typeface="Arial Narrow" pitchFamily="34" charset="0"/>
              </a:rPr>
            </a:br>
            <a:endParaRPr lang="es-ES" dirty="0"/>
          </a:p>
        </p:txBody>
      </p:sp>
    </p:spTree>
    <p:extLst>
      <p:ext uri="{BB962C8B-B14F-4D97-AF65-F5344CB8AC3E}">
        <p14:creationId xmlns:p14="http://schemas.microsoft.com/office/powerpoint/2010/main" val="1244055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Glosario de HIPOTECA</a:t>
            </a:r>
            <a:endParaRPr lang="es-ES" dirty="0"/>
          </a:p>
        </p:txBody>
      </p:sp>
      <p:sp>
        <p:nvSpPr>
          <p:cNvPr id="3" name="Rectángulo 2"/>
          <p:cNvSpPr/>
          <p:nvPr/>
        </p:nvSpPr>
        <p:spPr>
          <a:xfrm>
            <a:off x="576104" y="1439887"/>
            <a:ext cx="10657541" cy="3785652"/>
          </a:xfrm>
          <a:prstGeom prst="rect">
            <a:avLst/>
          </a:prstGeom>
        </p:spPr>
        <p:txBody>
          <a:bodyPr wrap="square">
            <a:spAutoFit/>
          </a:bodyPr>
          <a:lstStyle/>
          <a:p>
            <a:pPr>
              <a:defRPr/>
            </a:pPr>
            <a:r>
              <a:rPr lang="es-ES" sz="2000" b="1" dirty="0">
                <a:solidFill>
                  <a:srgbClr val="C00000"/>
                </a:solidFill>
                <a:latin typeface="Arial Narrow" pitchFamily="34" charset="0"/>
              </a:rPr>
              <a:t>Subrogación:</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Existen dos conceptos distintos: 1. Acción por la que el comprador de una finca asume los derechos y obligaciones de otra persona por razón de un préstamo anteriormente concedido con garantía de dicha finca. Es una acción muy habitual cuando se compra una vivienda nueva directamente al promotor de la misma, el cual ha obtenido un préstamo hipotecario para financiar su construcción. 2. Trámite por el cual cambiamos de entidad financiera nuestro préstamo hipotecario, con el fin de lograr una mejora en las condiciones económicas del mismo (tipo de interés), sin necesidad de cancelarlo y formalizar uno nuevo.</a:t>
            </a:r>
          </a:p>
          <a:p>
            <a:pPr>
              <a:defRPr/>
            </a:pPr>
            <a:endParaRPr lang="es-ES" sz="2000" b="1"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Seguro de vida o de amortización del préstamo:</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Seguro que cubre el riesgo de fallecimiento o invalidez permanente del titular del préstamo. Si esto ocurre, la familia no tendría que hacerse cargo de la deuda, ya que el seguro se encargaría de devolver a la entidad financiera lo que quede por pagar del préstamo.</a:t>
            </a:r>
            <a:endParaRPr lang="es-ES" sz="2000" dirty="0">
              <a:latin typeface="Arial Narrow" pitchFamily="34" charset="0"/>
            </a:endParaRPr>
          </a:p>
        </p:txBody>
      </p:sp>
    </p:spTree>
    <p:extLst>
      <p:ext uri="{BB962C8B-B14F-4D97-AF65-F5344CB8AC3E}">
        <p14:creationId xmlns:p14="http://schemas.microsoft.com/office/powerpoint/2010/main" val="355421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ACORTAMIENTO DE HIPOTECA</a:t>
            </a:r>
            <a:endParaRPr lang="es-ES" dirty="0"/>
          </a:p>
        </p:txBody>
      </p:sp>
      <p:sp>
        <p:nvSpPr>
          <p:cNvPr id="4" name="Rectángulo 3"/>
          <p:cNvSpPr/>
          <p:nvPr/>
        </p:nvSpPr>
        <p:spPr>
          <a:xfrm>
            <a:off x="576104" y="2015951"/>
            <a:ext cx="10657541" cy="2862322"/>
          </a:xfrm>
          <a:prstGeom prst="rect">
            <a:avLst/>
          </a:prstGeom>
        </p:spPr>
        <p:txBody>
          <a:bodyPr wrap="square">
            <a:spAutoFit/>
          </a:bodyPr>
          <a:lstStyle/>
          <a:p>
            <a:r>
              <a:rPr lang="es-ES" sz="2000" dirty="0">
                <a:latin typeface="Arial Narrow" panose="020B0606020202030204" pitchFamily="34" charset="0"/>
              </a:rPr>
              <a:t>Seguramente te habrás planteado más de una y más de dos veces </a:t>
            </a:r>
            <a:r>
              <a:rPr lang="es-ES" sz="2000" b="1" dirty="0">
                <a:latin typeface="Arial Narrow" panose="020B0606020202030204" pitchFamily="34" charset="0"/>
              </a:rPr>
              <a:t>acortar </a:t>
            </a:r>
            <a:r>
              <a:rPr lang="es-ES" sz="2000" b="1" dirty="0" smtClean="0">
                <a:latin typeface="Arial Narrow" panose="020B0606020202030204" pitchFamily="34" charset="0"/>
              </a:rPr>
              <a:t>una hipoteca </a:t>
            </a:r>
            <a:r>
              <a:rPr lang="es-ES" sz="2000" dirty="0">
                <a:latin typeface="Arial Narrow" panose="020B0606020202030204" pitchFamily="34" charset="0"/>
              </a:rPr>
              <a:t>para poder pagarla en menos tiempo o que la </a:t>
            </a:r>
            <a:r>
              <a:rPr lang="es-ES" sz="2000" i="1" dirty="0">
                <a:latin typeface="Arial Narrow" panose="020B0606020202030204" pitchFamily="34" charset="0"/>
              </a:rPr>
              <a:t>letra</a:t>
            </a:r>
            <a:r>
              <a:rPr lang="es-ES" sz="2000" dirty="0">
                <a:latin typeface="Arial Narrow" panose="020B0606020202030204" pitchFamily="34" charset="0"/>
              </a:rPr>
              <a:t> de la hipoteca sea más llevadera, ¿verdad</a:t>
            </a:r>
            <a:r>
              <a:rPr lang="es-ES" sz="2000" dirty="0" smtClean="0">
                <a:latin typeface="Arial Narrow" panose="020B0606020202030204" pitchFamily="34" charset="0"/>
              </a:rPr>
              <a:t>?</a:t>
            </a:r>
          </a:p>
          <a:p>
            <a:endParaRPr lang="es-ES" sz="2000" dirty="0">
              <a:latin typeface="Arial Narrow" panose="020B0606020202030204" pitchFamily="34" charset="0"/>
            </a:endParaRPr>
          </a:p>
          <a:p>
            <a:r>
              <a:rPr lang="es-ES" sz="2000" dirty="0">
                <a:latin typeface="Arial Narrow" panose="020B0606020202030204" pitchFamily="34" charset="0"/>
              </a:rPr>
              <a:t>Pero… ¿qué opciones </a:t>
            </a:r>
            <a:r>
              <a:rPr lang="es-ES" sz="2000" dirty="0" smtClean="0">
                <a:latin typeface="Arial Narrow" panose="020B0606020202030204" pitchFamily="34" charset="0"/>
              </a:rPr>
              <a:t>hay </a:t>
            </a:r>
            <a:r>
              <a:rPr lang="es-ES" sz="2000" dirty="0">
                <a:latin typeface="Arial Narrow" panose="020B0606020202030204" pitchFamily="34" charset="0"/>
              </a:rPr>
              <a:t>para amortizar anticipadamente </a:t>
            </a:r>
            <a:r>
              <a:rPr lang="es-ES" sz="2000" dirty="0" smtClean="0">
                <a:latin typeface="Arial Narrow" panose="020B0606020202030204" pitchFamily="34" charset="0"/>
              </a:rPr>
              <a:t>una </a:t>
            </a:r>
            <a:r>
              <a:rPr lang="es-ES" sz="2000" dirty="0">
                <a:latin typeface="Arial Narrow" panose="020B0606020202030204" pitchFamily="34" charset="0"/>
              </a:rPr>
              <a:t>hipoteca y no morir en el intento</a:t>
            </a:r>
            <a:r>
              <a:rPr lang="es-ES" sz="2000" dirty="0" smtClean="0">
                <a:latin typeface="Arial Narrow" panose="020B0606020202030204" pitchFamily="34" charset="0"/>
              </a:rPr>
              <a:t>?</a:t>
            </a:r>
          </a:p>
          <a:p>
            <a:endParaRPr lang="es-ES" sz="2000" dirty="0">
              <a:latin typeface="Arial Narrow" panose="020B0606020202030204" pitchFamily="34" charset="0"/>
            </a:endParaRPr>
          </a:p>
          <a:p>
            <a:r>
              <a:rPr lang="es-ES" sz="2000" dirty="0">
                <a:latin typeface="Arial Narrow" panose="020B0606020202030204" pitchFamily="34" charset="0"/>
              </a:rPr>
              <a:t>¿Sólo existe la posibilidad de hacerlo entregándole dinero al banco antes de final de año</a:t>
            </a:r>
            <a:r>
              <a:rPr lang="es-ES" sz="2000" dirty="0" smtClean="0">
                <a:latin typeface="Arial Narrow" panose="020B0606020202030204" pitchFamily="34" charset="0"/>
              </a:rPr>
              <a:t>?</a:t>
            </a:r>
          </a:p>
          <a:p>
            <a:endParaRPr lang="es-ES" sz="2000" dirty="0">
              <a:latin typeface="Arial Narrow" panose="020B0606020202030204" pitchFamily="34" charset="0"/>
            </a:endParaRPr>
          </a:p>
          <a:p>
            <a:r>
              <a:rPr lang="es-ES" sz="2000" dirty="0">
                <a:latin typeface="Arial Narrow" panose="020B0606020202030204" pitchFamily="34" charset="0"/>
              </a:rPr>
              <a:t>¿Cómo puedes acortar </a:t>
            </a:r>
            <a:r>
              <a:rPr lang="es-ES" sz="2000" dirty="0" smtClean="0">
                <a:latin typeface="Arial Narrow" panose="020B0606020202030204" pitchFamily="34" charset="0"/>
              </a:rPr>
              <a:t>una </a:t>
            </a:r>
            <a:r>
              <a:rPr lang="es-ES" sz="2000" dirty="0">
                <a:latin typeface="Arial Narrow" panose="020B0606020202030204" pitchFamily="34" charset="0"/>
              </a:rPr>
              <a:t>hipoteca de forma inteligente y cubrirte las espaldas ante posibles imprevistos durante la duración del préstamo?</a:t>
            </a:r>
          </a:p>
        </p:txBody>
      </p:sp>
    </p:spTree>
    <p:extLst>
      <p:ext uri="{BB962C8B-B14F-4D97-AF65-F5344CB8AC3E}">
        <p14:creationId xmlns:p14="http://schemas.microsoft.com/office/powerpoint/2010/main" val="2972535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p:cNvSpPr>
            <a:spLocks noGrp="1"/>
          </p:cNvSpPr>
          <p:nvPr>
            <p:ph idx="1"/>
          </p:nvPr>
        </p:nvSpPr>
        <p:spPr>
          <a:xfrm>
            <a:off x="576104" y="1334942"/>
            <a:ext cx="9793445" cy="1905145"/>
          </a:xfrm>
        </p:spPr>
        <p:txBody>
          <a:bodyPr>
            <a:normAutofit/>
          </a:bodyPr>
          <a:lstStyle/>
          <a:p>
            <a:pPr marL="0" indent="0">
              <a:buNone/>
            </a:pPr>
            <a:r>
              <a:rPr lang="es-ES" sz="2000" dirty="0" smtClean="0">
                <a:latin typeface="Arial Narrow" panose="020B0606020202030204" pitchFamily="34" charset="0"/>
              </a:rPr>
              <a:t>Es mejor, ¿</a:t>
            </a:r>
            <a:r>
              <a:rPr lang="es-ES" sz="2000" b="1" dirty="0" smtClean="0">
                <a:latin typeface="Arial Narrow" panose="020B0606020202030204" pitchFamily="34" charset="0"/>
              </a:rPr>
              <a:t>acortarla en tiempo o dinero</a:t>
            </a:r>
            <a:r>
              <a:rPr lang="es-ES" sz="2000" dirty="0" smtClean="0">
                <a:latin typeface="Arial Narrow" panose="020B0606020202030204" pitchFamily="34" charset="0"/>
              </a:rPr>
              <a:t>?</a:t>
            </a:r>
          </a:p>
          <a:p>
            <a:pPr marL="0" indent="0">
              <a:buNone/>
            </a:pPr>
            <a:endParaRPr lang="es-ES" sz="2000" dirty="0">
              <a:latin typeface="Arial Narrow" panose="020B0606020202030204" pitchFamily="34" charset="0"/>
            </a:endParaRPr>
          </a:p>
          <a:p>
            <a:pPr marL="0" indent="0">
              <a:buNone/>
            </a:pPr>
            <a:r>
              <a:rPr lang="es-ES" sz="2000" dirty="0" smtClean="0">
                <a:latin typeface="Arial Narrow" panose="020B0606020202030204" pitchFamily="34" charset="0"/>
              </a:rPr>
              <a:t>O mejor aún, ¿tener una </a:t>
            </a:r>
            <a:r>
              <a:rPr lang="es-ES" sz="2000" b="1" dirty="0" smtClean="0">
                <a:latin typeface="Arial Narrow" panose="020B0606020202030204" pitchFamily="34" charset="0"/>
              </a:rPr>
              <a:t>estrategia inteligente</a:t>
            </a:r>
            <a:r>
              <a:rPr lang="es-ES" sz="2000" dirty="0" smtClean="0">
                <a:latin typeface="Arial Narrow" panose="020B0606020202030204" pitchFamily="34" charset="0"/>
              </a:rPr>
              <a:t>?</a:t>
            </a:r>
          </a:p>
          <a:p>
            <a:pPr marL="0" indent="0">
              <a:buNone/>
            </a:pPr>
            <a:endParaRPr lang="es-ES" sz="2000" dirty="0">
              <a:latin typeface="Arial Narrow" panose="020B0606020202030204" pitchFamily="34" charset="0"/>
            </a:endParaRPr>
          </a:p>
          <a:p>
            <a:pPr marL="0" indent="0">
              <a:buNone/>
            </a:pPr>
            <a:r>
              <a:rPr lang="es-ES" sz="2000" dirty="0" smtClean="0">
                <a:latin typeface="Arial Narrow" panose="020B0606020202030204" pitchFamily="34" charset="0"/>
              </a:rPr>
              <a:t>Os presentamos un ejemplo de hipoteca,</a:t>
            </a:r>
          </a:p>
          <a:p>
            <a:pPr marL="0" indent="0">
              <a:buNone/>
            </a:pPr>
            <a:endParaRPr lang="es-ES" sz="2000" dirty="0">
              <a:latin typeface="Arial Narrow" panose="020B0606020202030204" pitchFamily="34" charset="0"/>
            </a:endParaRPr>
          </a:p>
          <a:p>
            <a:pPr marL="0" indent="0">
              <a:buNone/>
            </a:pPr>
            <a:endParaRPr lang="es-ES" sz="2000" dirty="0">
              <a:latin typeface="Arial Narrow" panose="020B0606020202030204" pitchFamily="34" charset="0"/>
            </a:endParaRPr>
          </a:p>
        </p:txBody>
      </p:sp>
      <p:sp>
        <p:nvSpPr>
          <p:cNvPr id="3" name="Título 2"/>
          <p:cNvSpPr>
            <a:spLocks noGrp="1"/>
          </p:cNvSpPr>
          <p:nvPr>
            <p:ph type="title"/>
          </p:nvPr>
        </p:nvSpPr>
        <p:spPr/>
        <p:txBody>
          <a:bodyPr/>
          <a:lstStyle/>
          <a:p>
            <a:r>
              <a:rPr lang="es-ES" dirty="0" smtClean="0"/>
              <a:t>ACORTAMIENTO DE HIPOTECA</a:t>
            </a:r>
            <a:endParaRPr lang="es-E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621" y="3700932"/>
            <a:ext cx="3590925"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11 Rectángulo"/>
          <p:cNvSpPr>
            <a:spLocks noChangeArrowheads="1"/>
          </p:cNvSpPr>
          <p:nvPr/>
        </p:nvSpPr>
        <p:spPr bwMode="auto">
          <a:xfrm>
            <a:off x="6193085" y="3700932"/>
            <a:ext cx="3743325" cy="1800225"/>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ts val="600"/>
              </a:spcBef>
              <a:defRPr sz="2400" b="1">
                <a:solidFill>
                  <a:srgbClr val="10121A"/>
                </a:solidFill>
                <a:latin typeface="Helvetica" panose="020B0604020202020204" pitchFamily="34" charset="0"/>
                <a:sym typeface="Helvetica" panose="020B0604020202020204" pitchFamily="34" charset="0"/>
              </a:defRPr>
            </a:lvl1pPr>
            <a:lvl2pPr marL="742950" indent="-285750" algn="l" eaLnBrk="0" hangingPunct="0">
              <a:spcBef>
                <a:spcPts val="500"/>
              </a:spcBef>
              <a:defRPr sz="2000" b="1">
                <a:solidFill>
                  <a:schemeClr val="tx1"/>
                </a:solidFill>
                <a:latin typeface="Helvetica" panose="020B0604020202020204" pitchFamily="34" charset="0"/>
                <a:sym typeface="Helvetica" panose="020B0604020202020204" pitchFamily="34" charset="0"/>
              </a:defRPr>
            </a:lvl2pPr>
            <a:lvl3pPr marL="1143000" indent="-228600" algn="l" eaLnBrk="0" hangingPunct="0">
              <a:spcBef>
                <a:spcPts val="400"/>
              </a:spcBef>
              <a:defRPr b="1">
                <a:solidFill>
                  <a:schemeClr val="tx1"/>
                </a:solidFill>
                <a:latin typeface="Helvetica" panose="020B0604020202020204" pitchFamily="34" charset="0"/>
                <a:sym typeface="Helvetica" panose="020B0604020202020204" pitchFamily="34" charset="0"/>
              </a:defRPr>
            </a:lvl3pPr>
            <a:lvl4pPr marL="1600200" indent="-228600" algn="l" eaLnBrk="0" hangingPunct="0">
              <a:spcBef>
                <a:spcPts val="400"/>
              </a:spcBef>
              <a:defRPr sz="1600" b="1">
                <a:solidFill>
                  <a:schemeClr val="tx1"/>
                </a:solidFill>
                <a:latin typeface="Helvetica" panose="020B0604020202020204" pitchFamily="34" charset="0"/>
                <a:sym typeface="Helvetica" panose="020B0604020202020204" pitchFamily="34" charset="0"/>
              </a:defRPr>
            </a:lvl4pPr>
            <a:lvl5pPr marL="2057400" indent="-228600" algn="l" eaLnBrk="0" hangingPunct="0">
              <a:spcBef>
                <a:spcPts val="400"/>
              </a:spcBef>
              <a:defRPr sz="1600" b="1">
                <a:solidFill>
                  <a:schemeClr val="tx1"/>
                </a:solidFill>
                <a:latin typeface="Helvetica" panose="020B0604020202020204" pitchFamily="34" charset="0"/>
                <a:sym typeface="Helvetica" panose="020B0604020202020204" pitchFamily="34" charset="0"/>
              </a:defRPr>
            </a:lvl5pPr>
            <a:lvl6pPr marL="2514600" indent="-228600" eaLnBrk="0" fontAlgn="base" hangingPunct="0">
              <a:spcBef>
                <a:spcPts val="400"/>
              </a:spcBef>
              <a:spcAft>
                <a:spcPct val="0"/>
              </a:spcAft>
              <a:defRPr sz="1600" b="1">
                <a:solidFill>
                  <a:schemeClr val="tx1"/>
                </a:solidFill>
                <a:latin typeface="Helvetica" panose="020B0604020202020204" pitchFamily="34" charset="0"/>
                <a:sym typeface="Helvetica" panose="020B0604020202020204" pitchFamily="34" charset="0"/>
              </a:defRPr>
            </a:lvl6pPr>
            <a:lvl7pPr marL="2971800" indent="-228600" eaLnBrk="0" fontAlgn="base" hangingPunct="0">
              <a:spcBef>
                <a:spcPts val="400"/>
              </a:spcBef>
              <a:spcAft>
                <a:spcPct val="0"/>
              </a:spcAft>
              <a:defRPr sz="1600" b="1">
                <a:solidFill>
                  <a:schemeClr val="tx1"/>
                </a:solidFill>
                <a:latin typeface="Helvetica" panose="020B0604020202020204" pitchFamily="34" charset="0"/>
                <a:sym typeface="Helvetica" panose="020B0604020202020204" pitchFamily="34" charset="0"/>
              </a:defRPr>
            </a:lvl7pPr>
            <a:lvl8pPr marL="3429000" indent="-228600" eaLnBrk="0" fontAlgn="base" hangingPunct="0">
              <a:spcBef>
                <a:spcPts val="400"/>
              </a:spcBef>
              <a:spcAft>
                <a:spcPct val="0"/>
              </a:spcAft>
              <a:defRPr sz="1600" b="1">
                <a:solidFill>
                  <a:schemeClr val="tx1"/>
                </a:solidFill>
                <a:latin typeface="Helvetica" panose="020B0604020202020204" pitchFamily="34" charset="0"/>
                <a:sym typeface="Helvetica" panose="020B0604020202020204" pitchFamily="34" charset="0"/>
              </a:defRPr>
            </a:lvl8pPr>
            <a:lvl9pPr marL="3886200" indent="-228600" eaLnBrk="0" fontAlgn="base" hangingPunct="0">
              <a:spcBef>
                <a:spcPts val="400"/>
              </a:spcBef>
              <a:spcAft>
                <a:spcPct val="0"/>
              </a:spcAft>
              <a:defRPr sz="1600" b="1">
                <a:solidFill>
                  <a:schemeClr val="tx1"/>
                </a:solidFill>
                <a:latin typeface="Helvetica" panose="020B0604020202020204" pitchFamily="34" charset="0"/>
                <a:sym typeface="Helvetica" panose="020B0604020202020204" pitchFamily="34" charset="0"/>
              </a:defRPr>
            </a:lvl9pPr>
          </a:lstStyle>
          <a:p>
            <a:pPr algn="ctr" eaLnBrk="1" hangingPunct="1">
              <a:spcBef>
                <a:spcPct val="0"/>
              </a:spcBef>
            </a:pPr>
            <a:endParaRPr lang="es-ES" altLang="es-ES" sz="4200" b="0">
              <a:solidFill>
                <a:srgbClr val="000000"/>
              </a:solidFill>
              <a:latin typeface="Gill Sans" charset="0"/>
              <a:sym typeface="Gill Sans" charset="0"/>
            </a:endParaRPr>
          </a:p>
        </p:txBody>
      </p:sp>
      <p:sp>
        <p:nvSpPr>
          <p:cNvPr id="7" name="Rectángulo 6"/>
          <p:cNvSpPr/>
          <p:nvPr/>
        </p:nvSpPr>
        <p:spPr>
          <a:xfrm>
            <a:off x="6193085" y="3723881"/>
            <a:ext cx="5759450" cy="1754326"/>
          </a:xfrm>
          <a:prstGeom prst="rect">
            <a:avLst/>
          </a:prstGeom>
        </p:spPr>
        <p:txBody>
          <a:bodyPr>
            <a:spAutoFit/>
          </a:bodyPr>
          <a:lstStyle/>
          <a:p>
            <a:pPr>
              <a:defRPr/>
            </a:pPr>
            <a:r>
              <a:rPr lang="es-ES" sz="1800" dirty="0" smtClean="0">
                <a:latin typeface="Arial Narrow" pitchFamily="34" charset="0"/>
              </a:rPr>
              <a:t>Capital solicitado: 300.000 €</a:t>
            </a:r>
          </a:p>
          <a:p>
            <a:pPr>
              <a:defRPr/>
            </a:pPr>
            <a:r>
              <a:rPr lang="es-ES" sz="1800" dirty="0" smtClean="0">
                <a:latin typeface="Arial Narrow" pitchFamily="34" charset="0"/>
              </a:rPr>
              <a:t>Interés medio: 4 %</a:t>
            </a:r>
          </a:p>
          <a:p>
            <a:pPr>
              <a:defRPr/>
            </a:pPr>
            <a:r>
              <a:rPr lang="es-ES" sz="1800" dirty="0" smtClean="0">
                <a:latin typeface="Arial Narrow" pitchFamily="34" charset="0"/>
              </a:rPr>
              <a:t>Duración: 40 años</a:t>
            </a:r>
          </a:p>
          <a:p>
            <a:pPr>
              <a:defRPr/>
            </a:pPr>
            <a:r>
              <a:rPr lang="es-ES" sz="1800" dirty="0" smtClean="0">
                <a:latin typeface="Arial Narrow" pitchFamily="34" charset="0"/>
              </a:rPr>
              <a:t>Cuota: 1.253,82 €</a:t>
            </a:r>
          </a:p>
          <a:p>
            <a:pPr>
              <a:defRPr/>
            </a:pPr>
            <a:r>
              <a:rPr lang="es-ES" sz="1800" dirty="0" smtClean="0">
                <a:latin typeface="Arial Narrow" pitchFamily="34" charset="0"/>
              </a:rPr>
              <a:t>Capital Devuelto al Banco: </a:t>
            </a:r>
          </a:p>
          <a:p>
            <a:pPr>
              <a:defRPr/>
            </a:pPr>
            <a:r>
              <a:rPr lang="es-ES" sz="1800" dirty="0" smtClean="0">
                <a:latin typeface="Arial Narrow" pitchFamily="34" charset="0"/>
              </a:rPr>
              <a:t>40 x 12 x 1.253,82 = </a:t>
            </a:r>
            <a:r>
              <a:rPr lang="es-ES" sz="1800" b="1" dirty="0" smtClean="0">
                <a:latin typeface="Arial Narrow" pitchFamily="34" charset="0"/>
              </a:rPr>
              <a:t>601.833,60 €</a:t>
            </a:r>
            <a:endParaRPr lang="es-ES" sz="1800" b="1" dirty="0">
              <a:latin typeface="Arial Narrow" pitchFamily="34" charset="0"/>
            </a:endParaRPr>
          </a:p>
        </p:txBody>
      </p:sp>
    </p:spTree>
    <p:extLst>
      <p:ext uri="{BB962C8B-B14F-4D97-AF65-F5344CB8AC3E}">
        <p14:creationId xmlns:p14="http://schemas.microsoft.com/office/powerpoint/2010/main" val="225179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ACORTAMIENTO DE HIPOTECA</a:t>
            </a:r>
            <a:endParaRPr lang="es-E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094" y="1901725"/>
            <a:ext cx="4516438"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ángulo 5"/>
          <p:cNvSpPr/>
          <p:nvPr/>
        </p:nvSpPr>
        <p:spPr>
          <a:xfrm>
            <a:off x="864493" y="1442861"/>
            <a:ext cx="2159644" cy="830997"/>
          </a:xfrm>
          <a:prstGeom prst="rect">
            <a:avLst/>
          </a:prstGeom>
        </p:spPr>
        <p:txBody>
          <a:bodyPr wrap="square">
            <a:spAutoFit/>
          </a:bodyPr>
          <a:lstStyle/>
          <a:p>
            <a:pPr>
              <a:defRPr/>
            </a:pPr>
            <a:r>
              <a:rPr lang="es-ES" sz="2400" dirty="0">
                <a:solidFill>
                  <a:srgbClr val="FF0000"/>
                </a:solidFill>
                <a:latin typeface="Arial Narrow" pitchFamily="34" charset="0"/>
              </a:rPr>
              <a:t>Capital solicitado</a:t>
            </a:r>
          </a:p>
          <a:p>
            <a:pPr>
              <a:defRPr/>
            </a:pPr>
            <a:r>
              <a:rPr lang="es-ES" sz="2400" dirty="0">
                <a:solidFill>
                  <a:srgbClr val="FF0000"/>
                </a:solidFill>
                <a:latin typeface="Arial Narrow" pitchFamily="34" charset="0"/>
              </a:rPr>
              <a:t>300.000 €</a:t>
            </a:r>
            <a:endParaRPr lang="es-ES" sz="2400" dirty="0">
              <a:solidFill>
                <a:srgbClr val="FF0000"/>
              </a:solidFill>
              <a:latin typeface="Arial Narrow" pitchFamily="34" charset="0"/>
            </a:endParaRPr>
          </a:p>
        </p:txBody>
      </p:sp>
      <p:sp>
        <p:nvSpPr>
          <p:cNvPr id="7" name="Rectángulo 6"/>
          <p:cNvSpPr/>
          <p:nvPr/>
        </p:nvSpPr>
        <p:spPr>
          <a:xfrm>
            <a:off x="902381" y="2583480"/>
            <a:ext cx="2134338" cy="830997"/>
          </a:xfrm>
          <a:prstGeom prst="rect">
            <a:avLst/>
          </a:prstGeom>
        </p:spPr>
        <p:txBody>
          <a:bodyPr wrap="square">
            <a:spAutoFit/>
          </a:bodyPr>
          <a:lstStyle/>
          <a:p>
            <a:pPr>
              <a:defRPr/>
            </a:pPr>
            <a:r>
              <a:rPr lang="es-ES" sz="2400" dirty="0">
                <a:solidFill>
                  <a:schemeClr val="accent6"/>
                </a:solidFill>
                <a:latin typeface="Arial Narrow" pitchFamily="34" charset="0"/>
              </a:rPr>
              <a:t>Capital Ahorrado: 123.839,57 €</a:t>
            </a:r>
            <a:endParaRPr lang="es-ES" sz="2400" dirty="0">
              <a:solidFill>
                <a:schemeClr val="accent6"/>
              </a:solidFill>
              <a:latin typeface="Arial Narrow" pitchFamily="34" charset="0"/>
            </a:endParaRPr>
          </a:p>
        </p:txBody>
      </p:sp>
      <p:sp>
        <p:nvSpPr>
          <p:cNvPr id="8" name="Rectángulo 7"/>
          <p:cNvSpPr/>
          <p:nvPr/>
        </p:nvSpPr>
        <p:spPr>
          <a:xfrm>
            <a:off x="3672805" y="2273858"/>
            <a:ext cx="2015628" cy="830997"/>
          </a:xfrm>
          <a:prstGeom prst="rect">
            <a:avLst/>
          </a:prstGeom>
        </p:spPr>
        <p:txBody>
          <a:bodyPr wrap="square">
            <a:spAutoFit/>
          </a:bodyPr>
          <a:lstStyle/>
          <a:p>
            <a:pPr>
              <a:defRPr/>
            </a:pPr>
            <a:r>
              <a:rPr lang="es-ES" sz="2400" dirty="0">
                <a:solidFill>
                  <a:srgbClr val="92D050"/>
                </a:solidFill>
                <a:latin typeface="Arial Narrow" pitchFamily="34" charset="0"/>
              </a:rPr>
              <a:t>Capital devuelto</a:t>
            </a:r>
          </a:p>
          <a:p>
            <a:pPr>
              <a:defRPr/>
            </a:pPr>
            <a:r>
              <a:rPr lang="es-ES" sz="2400" dirty="0">
                <a:solidFill>
                  <a:srgbClr val="92D050"/>
                </a:solidFill>
                <a:latin typeface="Arial Narrow" pitchFamily="34" charset="0"/>
              </a:rPr>
              <a:t> 601.833,60 €</a:t>
            </a:r>
            <a:endParaRPr lang="es-ES" sz="2400" dirty="0">
              <a:solidFill>
                <a:srgbClr val="92D050"/>
              </a:solidFill>
              <a:latin typeface="Arial Narrow" pitchFamily="34" charset="0"/>
            </a:endParaRPr>
          </a:p>
        </p:txBody>
      </p:sp>
      <p:sp>
        <p:nvSpPr>
          <p:cNvPr id="9" name="12 Rectángulo"/>
          <p:cNvSpPr>
            <a:spLocks noChangeArrowheads="1"/>
          </p:cNvSpPr>
          <p:nvPr/>
        </p:nvSpPr>
        <p:spPr bwMode="auto">
          <a:xfrm>
            <a:off x="6337101" y="1858359"/>
            <a:ext cx="3743325" cy="2087562"/>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spcBef>
                <a:spcPts val="600"/>
              </a:spcBef>
              <a:defRPr sz="2400" b="1">
                <a:solidFill>
                  <a:srgbClr val="10121A"/>
                </a:solidFill>
                <a:latin typeface="Helvetica" panose="020B0604020202020204" pitchFamily="34" charset="0"/>
                <a:sym typeface="Helvetica" panose="020B0604020202020204" pitchFamily="34" charset="0"/>
              </a:defRPr>
            </a:lvl1pPr>
            <a:lvl2pPr marL="742950" indent="-285750" algn="l" eaLnBrk="0" hangingPunct="0">
              <a:spcBef>
                <a:spcPts val="500"/>
              </a:spcBef>
              <a:defRPr sz="2000" b="1">
                <a:solidFill>
                  <a:schemeClr val="tx1"/>
                </a:solidFill>
                <a:latin typeface="Helvetica" panose="020B0604020202020204" pitchFamily="34" charset="0"/>
                <a:sym typeface="Helvetica" panose="020B0604020202020204" pitchFamily="34" charset="0"/>
              </a:defRPr>
            </a:lvl2pPr>
            <a:lvl3pPr marL="1143000" indent="-228600" algn="l" eaLnBrk="0" hangingPunct="0">
              <a:spcBef>
                <a:spcPts val="400"/>
              </a:spcBef>
              <a:defRPr b="1">
                <a:solidFill>
                  <a:schemeClr val="tx1"/>
                </a:solidFill>
                <a:latin typeface="Helvetica" panose="020B0604020202020204" pitchFamily="34" charset="0"/>
                <a:sym typeface="Helvetica" panose="020B0604020202020204" pitchFamily="34" charset="0"/>
              </a:defRPr>
            </a:lvl3pPr>
            <a:lvl4pPr marL="1600200" indent="-228600" algn="l" eaLnBrk="0" hangingPunct="0">
              <a:spcBef>
                <a:spcPts val="400"/>
              </a:spcBef>
              <a:defRPr sz="1600" b="1">
                <a:solidFill>
                  <a:schemeClr val="tx1"/>
                </a:solidFill>
                <a:latin typeface="Helvetica" panose="020B0604020202020204" pitchFamily="34" charset="0"/>
                <a:sym typeface="Helvetica" panose="020B0604020202020204" pitchFamily="34" charset="0"/>
              </a:defRPr>
            </a:lvl4pPr>
            <a:lvl5pPr marL="2057400" indent="-228600" algn="l" eaLnBrk="0" hangingPunct="0">
              <a:spcBef>
                <a:spcPts val="400"/>
              </a:spcBef>
              <a:defRPr sz="1600" b="1">
                <a:solidFill>
                  <a:schemeClr val="tx1"/>
                </a:solidFill>
                <a:latin typeface="Helvetica" panose="020B0604020202020204" pitchFamily="34" charset="0"/>
                <a:sym typeface="Helvetica" panose="020B0604020202020204" pitchFamily="34" charset="0"/>
              </a:defRPr>
            </a:lvl5pPr>
            <a:lvl6pPr marL="2514600" indent="-228600" eaLnBrk="0" fontAlgn="base" hangingPunct="0">
              <a:spcBef>
                <a:spcPts val="400"/>
              </a:spcBef>
              <a:spcAft>
                <a:spcPct val="0"/>
              </a:spcAft>
              <a:defRPr sz="1600" b="1">
                <a:solidFill>
                  <a:schemeClr val="tx1"/>
                </a:solidFill>
                <a:latin typeface="Helvetica" panose="020B0604020202020204" pitchFamily="34" charset="0"/>
                <a:sym typeface="Helvetica" panose="020B0604020202020204" pitchFamily="34" charset="0"/>
              </a:defRPr>
            </a:lvl6pPr>
            <a:lvl7pPr marL="2971800" indent="-228600" eaLnBrk="0" fontAlgn="base" hangingPunct="0">
              <a:spcBef>
                <a:spcPts val="400"/>
              </a:spcBef>
              <a:spcAft>
                <a:spcPct val="0"/>
              </a:spcAft>
              <a:defRPr sz="1600" b="1">
                <a:solidFill>
                  <a:schemeClr val="tx1"/>
                </a:solidFill>
                <a:latin typeface="Helvetica" panose="020B0604020202020204" pitchFamily="34" charset="0"/>
                <a:sym typeface="Helvetica" panose="020B0604020202020204" pitchFamily="34" charset="0"/>
              </a:defRPr>
            </a:lvl7pPr>
            <a:lvl8pPr marL="3429000" indent="-228600" eaLnBrk="0" fontAlgn="base" hangingPunct="0">
              <a:spcBef>
                <a:spcPts val="400"/>
              </a:spcBef>
              <a:spcAft>
                <a:spcPct val="0"/>
              </a:spcAft>
              <a:defRPr sz="1600" b="1">
                <a:solidFill>
                  <a:schemeClr val="tx1"/>
                </a:solidFill>
                <a:latin typeface="Helvetica" panose="020B0604020202020204" pitchFamily="34" charset="0"/>
                <a:sym typeface="Helvetica" panose="020B0604020202020204" pitchFamily="34" charset="0"/>
              </a:defRPr>
            </a:lvl8pPr>
            <a:lvl9pPr marL="3886200" indent="-228600" eaLnBrk="0" fontAlgn="base" hangingPunct="0">
              <a:spcBef>
                <a:spcPts val="400"/>
              </a:spcBef>
              <a:spcAft>
                <a:spcPct val="0"/>
              </a:spcAft>
              <a:defRPr sz="1600" b="1">
                <a:solidFill>
                  <a:schemeClr val="tx1"/>
                </a:solidFill>
                <a:latin typeface="Helvetica" panose="020B0604020202020204" pitchFamily="34" charset="0"/>
                <a:sym typeface="Helvetica" panose="020B0604020202020204" pitchFamily="34" charset="0"/>
              </a:defRPr>
            </a:lvl9pPr>
          </a:lstStyle>
          <a:p>
            <a:pPr algn="ctr" eaLnBrk="1" hangingPunct="1">
              <a:spcBef>
                <a:spcPct val="0"/>
              </a:spcBef>
            </a:pPr>
            <a:endParaRPr lang="es-ES" altLang="es-ES" sz="4200" b="0" dirty="0">
              <a:solidFill>
                <a:srgbClr val="000000"/>
              </a:solidFill>
              <a:latin typeface="Gill Sans" charset="0"/>
              <a:sym typeface="Gill Sans" charset="0"/>
            </a:endParaRPr>
          </a:p>
        </p:txBody>
      </p:sp>
      <p:sp>
        <p:nvSpPr>
          <p:cNvPr id="10" name="Rectángulo 9"/>
          <p:cNvSpPr/>
          <p:nvPr/>
        </p:nvSpPr>
        <p:spPr>
          <a:xfrm>
            <a:off x="6324519" y="1886477"/>
            <a:ext cx="3887836" cy="2031325"/>
          </a:xfrm>
          <a:prstGeom prst="rect">
            <a:avLst/>
          </a:prstGeom>
        </p:spPr>
        <p:txBody>
          <a:bodyPr wrap="square">
            <a:spAutoFit/>
          </a:bodyPr>
          <a:lstStyle/>
          <a:p>
            <a:pPr>
              <a:defRPr/>
            </a:pPr>
            <a:r>
              <a:rPr lang="es-ES" sz="1800" dirty="0">
                <a:latin typeface="Arial Narrow" pitchFamily="34" charset="0"/>
              </a:rPr>
              <a:t>Ahorro para cancelación: 124 €/mes</a:t>
            </a:r>
          </a:p>
          <a:p>
            <a:pPr>
              <a:defRPr/>
            </a:pPr>
            <a:r>
              <a:rPr lang="es-ES" sz="1800" dirty="0">
                <a:latin typeface="Arial Narrow" pitchFamily="34" charset="0"/>
              </a:rPr>
              <a:t>Rentabilidad Estimada: 6%</a:t>
            </a:r>
          </a:p>
          <a:p>
            <a:pPr>
              <a:defRPr/>
            </a:pPr>
            <a:r>
              <a:rPr lang="es-ES" sz="1800" dirty="0">
                <a:latin typeface="Arial Narrow" pitchFamily="34" charset="0"/>
              </a:rPr>
              <a:t>Nueva Duración: 30 años</a:t>
            </a:r>
          </a:p>
          <a:p>
            <a:pPr>
              <a:defRPr/>
            </a:pPr>
            <a:r>
              <a:rPr lang="es-ES" sz="1800" dirty="0">
                <a:latin typeface="Arial Narrow" pitchFamily="34" charset="0"/>
              </a:rPr>
              <a:t>Capital aportado: </a:t>
            </a:r>
          </a:p>
          <a:p>
            <a:pPr>
              <a:defRPr/>
            </a:pPr>
            <a:r>
              <a:rPr lang="es-ES" sz="1800" dirty="0">
                <a:latin typeface="Arial Narrow" pitchFamily="34" charset="0"/>
              </a:rPr>
              <a:t>   Cuota: 30 x 12 x 1.253,82 = 451.375,20 €</a:t>
            </a:r>
          </a:p>
          <a:p>
            <a:pPr>
              <a:defRPr/>
            </a:pPr>
            <a:r>
              <a:rPr lang="es-ES" sz="1800" dirty="0">
                <a:latin typeface="Arial Narrow" pitchFamily="34" charset="0"/>
              </a:rPr>
              <a:t>   Ahorro: 30 x 12 x 124 =          44.640,00 €</a:t>
            </a:r>
          </a:p>
          <a:p>
            <a:pPr>
              <a:defRPr/>
            </a:pPr>
            <a:r>
              <a:rPr lang="es-ES" sz="1800" dirty="0">
                <a:latin typeface="Arial Narrow" pitchFamily="34" charset="0"/>
              </a:rPr>
              <a:t>   TOTAL:                                 </a:t>
            </a:r>
            <a:r>
              <a:rPr lang="es-ES" sz="1800" b="1" dirty="0">
                <a:latin typeface="Arial Narrow" pitchFamily="34" charset="0"/>
              </a:rPr>
              <a:t>496.015,20 €</a:t>
            </a:r>
            <a:endParaRPr lang="es-ES" sz="1800" b="1" dirty="0">
              <a:latin typeface="Arial Narrow" pitchFamily="34" charset="0"/>
            </a:endParaRPr>
          </a:p>
        </p:txBody>
      </p:sp>
      <p:sp>
        <p:nvSpPr>
          <p:cNvPr id="11" name="Rectángulo 10"/>
          <p:cNvSpPr/>
          <p:nvPr/>
        </p:nvSpPr>
        <p:spPr>
          <a:xfrm>
            <a:off x="647507" y="4864718"/>
            <a:ext cx="10298105" cy="523220"/>
          </a:xfrm>
          <a:prstGeom prst="rect">
            <a:avLst/>
          </a:prstGeom>
        </p:spPr>
        <p:txBody>
          <a:bodyPr wrap="square">
            <a:spAutoFit/>
          </a:bodyPr>
          <a:lstStyle/>
          <a:p>
            <a:pPr algn="ctr">
              <a:spcBef>
                <a:spcPct val="0"/>
              </a:spcBef>
            </a:pPr>
            <a:r>
              <a:rPr lang="es-ES" altLang="es-ES" sz="2800" b="1" dirty="0">
                <a:solidFill>
                  <a:srgbClr val="00B050"/>
                </a:solidFill>
                <a:latin typeface="Arial Narrow" panose="020B0606020202030204" pitchFamily="34" charset="0"/>
                <a:sym typeface="Gill Sans" charset="0"/>
              </a:rPr>
              <a:t>¡¡SE AHORRA  10 AÑOS Y 105.818,40 €  EN LA COMPRA DE SU CASA!!</a:t>
            </a:r>
            <a:endParaRPr lang="es-ES" altLang="es-ES" sz="2800" b="1" dirty="0">
              <a:solidFill>
                <a:srgbClr val="00B050"/>
              </a:solidFill>
              <a:latin typeface="Arial Narrow" panose="020B0606020202030204" pitchFamily="34" charset="0"/>
              <a:sym typeface="Gill Sans" charset="0"/>
            </a:endParaRPr>
          </a:p>
        </p:txBody>
      </p:sp>
    </p:spTree>
    <p:extLst>
      <p:ext uri="{BB962C8B-B14F-4D97-AF65-F5344CB8AC3E}">
        <p14:creationId xmlns:p14="http://schemas.microsoft.com/office/powerpoint/2010/main" val="278023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ACORTAMIENTO DE HIPOTECA.</a:t>
            </a:r>
            <a:endParaRPr lang="es-ES" dirty="0"/>
          </a:p>
        </p:txBody>
      </p:sp>
      <p:pic>
        <p:nvPicPr>
          <p:cNvPr id="4" name="Imagen 3"/>
          <p:cNvPicPr>
            <a:picLocks noChangeAspect="1"/>
          </p:cNvPicPr>
          <p:nvPr/>
        </p:nvPicPr>
        <p:blipFill>
          <a:blip r:embed="rId2"/>
          <a:stretch>
            <a:fillRect/>
          </a:stretch>
        </p:blipFill>
        <p:spPr>
          <a:xfrm>
            <a:off x="2376661" y="1097394"/>
            <a:ext cx="7128792" cy="5323297"/>
          </a:xfrm>
          <a:prstGeom prst="rect">
            <a:avLst/>
          </a:prstGeom>
        </p:spPr>
      </p:pic>
    </p:spTree>
    <p:extLst>
      <p:ext uri="{BB962C8B-B14F-4D97-AF65-F5344CB8AC3E}">
        <p14:creationId xmlns:p14="http://schemas.microsoft.com/office/powerpoint/2010/main" val="2265251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ACORTAMIENTO DE HIPOTECA</a:t>
            </a:r>
            <a:endParaRPr lang="es-ES" dirty="0"/>
          </a:p>
        </p:txBody>
      </p:sp>
      <p:pic>
        <p:nvPicPr>
          <p:cNvPr id="3" name="Imagen 2"/>
          <p:cNvPicPr>
            <a:picLocks noChangeAspect="1"/>
          </p:cNvPicPr>
          <p:nvPr/>
        </p:nvPicPr>
        <p:blipFill>
          <a:blip r:embed="rId2"/>
          <a:stretch>
            <a:fillRect/>
          </a:stretch>
        </p:blipFill>
        <p:spPr>
          <a:xfrm>
            <a:off x="2448669" y="1086603"/>
            <a:ext cx="7172647" cy="5268508"/>
          </a:xfrm>
          <a:prstGeom prst="rect">
            <a:avLst/>
          </a:prstGeom>
        </p:spPr>
      </p:pic>
    </p:spTree>
    <p:extLst>
      <p:ext uri="{BB962C8B-B14F-4D97-AF65-F5344CB8AC3E}">
        <p14:creationId xmlns:p14="http://schemas.microsoft.com/office/powerpoint/2010/main" val="1550800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¿Qué es una HIPOTECA?</a:t>
            </a:r>
            <a:endParaRPr lang="es-ES" dirty="0"/>
          </a:p>
        </p:txBody>
      </p:sp>
      <p:sp>
        <p:nvSpPr>
          <p:cNvPr id="5" name="Rectángulo 4"/>
          <p:cNvSpPr/>
          <p:nvPr/>
        </p:nvSpPr>
        <p:spPr>
          <a:xfrm>
            <a:off x="792485" y="1223863"/>
            <a:ext cx="10153128" cy="4893647"/>
          </a:xfrm>
          <a:prstGeom prst="rect">
            <a:avLst/>
          </a:prstGeom>
        </p:spPr>
        <p:txBody>
          <a:bodyPr wrap="square">
            <a:spAutoFit/>
          </a:bodyPr>
          <a:lstStyle/>
          <a:p>
            <a:pPr algn="just">
              <a:spcBef>
                <a:spcPct val="0"/>
              </a:spcBef>
            </a:pPr>
            <a:r>
              <a:rPr lang="es-ES_tradnl" altLang="es-ES" sz="2400" dirty="0">
                <a:latin typeface="Arial Narrow" panose="020B0606020202030204" pitchFamily="34" charset="0"/>
                <a:cs typeface="Times New Roman" panose="02020603050405020304" pitchFamily="18" charset="0"/>
                <a:sym typeface="Gill Sans" charset="0"/>
              </a:rPr>
              <a:t>Una </a:t>
            </a:r>
            <a:r>
              <a:rPr lang="es-ES_tradnl" altLang="es-ES" sz="2400" b="1" dirty="0">
                <a:latin typeface="Arial Narrow" panose="020B0606020202030204" pitchFamily="34" charset="0"/>
                <a:cs typeface="Times New Roman" panose="02020603050405020304" pitchFamily="18" charset="0"/>
                <a:sym typeface="Gill Sans" charset="0"/>
              </a:rPr>
              <a:t>hipoteca</a:t>
            </a:r>
            <a:r>
              <a:rPr lang="es-ES_tradnl" altLang="es-ES" sz="2400" dirty="0">
                <a:latin typeface="Arial Narrow" panose="020B0606020202030204" pitchFamily="34" charset="0"/>
                <a:cs typeface="Times New Roman" panose="02020603050405020304" pitchFamily="18" charset="0"/>
                <a:sym typeface="Gill Sans" charset="0"/>
              </a:rPr>
              <a:t> es un </a:t>
            </a:r>
            <a:r>
              <a:rPr lang="es-ES_tradnl" altLang="es-ES" sz="2400" b="1" dirty="0">
                <a:latin typeface="Arial Narrow" panose="020B0606020202030204" pitchFamily="34" charset="0"/>
                <a:cs typeface="Times New Roman" panose="02020603050405020304" pitchFamily="18" charset="0"/>
                <a:sym typeface="Gill Sans" charset="0"/>
              </a:rPr>
              <a:t>derecho real </a:t>
            </a:r>
            <a:r>
              <a:rPr lang="es-ES_tradnl" altLang="es-ES" sz="2400" dirty="0">
                <a:latin typeface="Arial Narrow" panose="020B0606020202030204" pitchFamily="34" charset="0"/>
                <a:cs typeface="Times New Roman" panose="02020603050405020304" pitchFamily="18" charset="0"/>
                <a:sym typeface="Gill Sans" charset="0"/>
              </a:rPr>
              <a:t>adquirido por el prestamista con una garantía real (casa) y una garantía personal (nómina).</a:t>
            </a:r>
          </a:p>
          <a:p>
            <a:pPr algn="just">
              <a:spcBef>
                <a:spcPct val="0"/>
              </a:spcBef>
            </a:pPr>
            <a:endParaRPr lang="es-ES" altLang="es-ES" sz="2400" dirty="0">
              <a:latin typeface="Arial Narrow" panose="020B0606020202030204" pitchFamily="34" charset="0"/>
              <a:sym typeface="Gill Sans" charset="0"/>
            </a:endParaRPr>
          </a:p>
          <a:p>
            <a:pPr algn="just">
              <a:spcBef>
                <a:spcPct val="0"/>
              </a:spcBef>
            </a:pPr>
            <a:r>
              <a:rPr lang="es-ES_tradnl" altLang="es-ES" sz="2400" dirty="0">
                <a:latin typeface="Arial Narrow" panose="020B0606020202030204" pitchFamily="34" charset="0"/>
                <a:cs typeface="Times New Roman" panose="02020603050405020304" pitchFamily="18" charset="0"/>
                <a:sym typeface="Gill Sans" charset="0"/>
              </a:rPr>
              <a:t>La hipoteca es un derecho real constituido en garantía de un crédito sobre un bien (generalmente inmueble) que permanece en poder de su propietario, pudiendo el acreedor, en caso de que la deuda no sea satisfecha en el plazo pactado, promover la venta del bien gravado, cualquiera que sea su titular en ese momento para, con su importe, hacerse pago de su crédito.</a:t>
            </a:r>
          </a:p>
          <a:p>
            <a:pPr algn="just">
              <a:spcBef>
                <a:spcPct val="0"/>
              </a:spcBef>
            </a:pPr>
            <a:endParaRPr lang="es-ES" altLang="es-ES" sz="2400" dirty="0">
              <a:latin typeface="Arial Narrow" panose="020B0606020202030204" pitchFamily="34" charset="0"/>
              <a:sym typeface="Gill Sans" charset="0"/>
            </a:endParaRPr>
          </a:p>
          <a:p>
            <a:pPr algn="just">
              <a:spcBef>
                <a:spcPct val="0"/>
              </a:spcBef>
            </a:pPr>
            <a:r>
              <a:rPr lang="es-ES_tradnl" altLang="es-ES" sz="2400" dirty="0">
                <a:latin typeface="Arial Narrow" panose="020B0606020202030204" pitchFamily="34" charset="0"/>
                <a:cs typeface="Times New Roman" panose="02020603050405020304" pitchFamily="18" charset="0"/>
                <a:sym typeface="Gill Sans" charset="0"/>
              </a:rPr>
              <a:t>Derecho real que se constituye en garantía del cumplimiento de unas obligaciones contraídas con un tercero (préstamos, letras). Junto al pago del principal, garantiza el cobro de los intereses ordinarios, moratorios, costas y gastos derivados de la eventual reclamación judicial en caso de incumplimiento en el pago.</a:t>
            </a:r>
            <a:endParaRPr lang="es-ES_tradnl" altLang="es-ES" sz="2400" dirty="0">
              <a:latin typeface="Arial Narrow" panose="020B0606020202030204" pitchFamily="34" charset="0"/>
              <a:sym typeface="Gill Sans" charset="0"/>
            </a:endParaRPr>
          </a:p>
        </p:txBody>
      </p:sp>
    </p:spTree>
    <p:extLst>
      <p:ext uri="{BB962C8B-B14F-4D97-AF65-F5344CB8AC3E}">
        <p14:creationId xmlns:p14="http://schemas.microsoft.com/office/powerpoint/2010/main" val="540939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ACORTAMIENTO DE HIPOTECA</a:t>
            </a:r>
            <a:endParaRPr lang="es-ES" dirty="0"/>
          </a:p>
        </p:txBody>
      </p:sp>
      <p:sp>
        <p:nvSpPr>
          <p:cNvPr id="3" name="Rectángulo 2"/>
          <p:cNvSpPr/>
          <p:nvPr/>
        </p:nvSpPr>
        <p:spPr>
          <a:xfrm>
            <a:off x="548592" y="1727919"/>
            <a:ext cx="10513525" cy="954107"/>
          </a:xfrm>
          <a:prstGeom prst="rect">
            <a:avLst/>
          </a:prstGeom>
        </p:spPr>
        <p:txBody>
          <a:bodyPr wrap="square">
            <a:spAutoFit/>
          </a:bodyPr>
          <a:lstStyle/>
          <a:p>
            <a:r>
              <a:rPr lang="es-ES" sz="2800" b="1" dirty="0" smtClean="0"/>
              <a:t>ENTONCES, ¿POR QUÉ </a:t>
            </a:r>
            <a:r>
              <a:rPr lang="es-ES" sz="2800" b="1" dirty="0" smtClean="0">
                <a:effectLst>
                  <a:outerShdw blurRad="38100" dist="38100" dir="2700000" algn="tl">
                    <a:srgbClr val="C0C0C0"/>
                  </a:outerShdw>
                </a:effectLst>
              </a:rPr>
              <a:t>NO AMORTIZAR</a:t>
            </a:r>
            <a:r>
              <a:rPr lang="es-ES" sz="2800" b="1" dirty="0" smtClean="0"/>
              <a:t> ANUALMENTE Y </a:t>
            </a:r>
            <a:r>
              <a:rPr lang="es-ES" sz="2800" b="1" dirty="0" smtClean="0">
                <a:effectLst>
                  <a:outerShdw blurRad="38100" dist="38100" dir="2700000" algn="tl">
                    <a:srgbClr val="C0C0C0"/>
                  </a:outerShdw>
                </a:effectLst>
              </a:rPr>
              <a:t>SI AHORRAR</a:t>
            </a:r>
            <a:r>
              <a:rPr lang="es-ES" sz="2800" b="1" dirty="0" smtClean="0"/>
              <a:t> PARA ACORTAR HIPOTECA ?</a:t>
            </a:r>
            <a:endParaRPr lang="es-ES" sz="2800" dirty="0"/>
          </a:p>
        </p:txBody>
      </p:sp>
      <p:graphicFrame>
        <p:nvGraphicFramePr>
          <p:cNvPr id="5" name="70 Tabla"/>
          <p:cNvGraphicFramePr>
            <a:graphicFrameLocks noGrp="1"/>
          </p:cNvGraphicFramePr>
          <p:nvPr>
            <p:extLst>
              <p:ext uri="{D42A27DB-BD31-4B8C-83A1-F6EECF244321}">
                <p14:modId xmlns:p14="http://schemas.microsoft.com/office/powerpoint/2010/main" val="1388708068"/>
              </p:ext>
            </p:extLst>
          </p:nvPr>
        </p:nvGraphicFramePr>
        <p:xfrm>
          <a:off x="576104" y="3456111"/>
          <a:ext cx="10153485" cy="1252538"/>
        </p:xfrm>
        <a:graphic>
          <a:graphicData uri="http://schemas.openxmlformats.org/drawingml/2006/table">
            <a:tbl>
              <a:tblPr/>
              <a:tblGrid>
                <a:gridCol w="1189567">
                  <a:extLst>
                    <a:ext uri="{9D8B030D-6E8A-4147-A177-3AD203B41FA5}">
                      <a16:colId xmlns:a16="http://schemas.microsoft.com/office/drawing/2014/main" val="20000"/>
                    </a:ext>
                  </a:extLst>
                </a:gridCol>
                <a:gridCol w="8963918">
                  <a:extLst>
                    <a:ext uri="{9D8B030D-6E8A-4147-A177-3AD203B41FA5}">
                      <a16:colId xmlns:a16="http://schemas.microsoft.com/office/drawing/2014/main" val="20001"/>
                    </a:ext>
                  </a:extLst>
                </a:gridCol>
              </a:tblGrid>
              <a:tr h="52096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 sz="2400" b="0" i="0" u="none" strike="noStrike" cap="none" normalizeH="0" baseline="0" dirty="0" smtClean="0">
                          <a:ln>
                            <a:noFill/>
                          </a:ln>
                          <a:solidFill>
                            <a:schemeClr val="tx1"/>
                          </a:solidFill>
                          <a:effectLst/>
                          <a:latin typeface="Arial Narrow" pitchFamily="34" charset="0"/>
                        </a:rPr>
                        <a:t>1</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400" b="0" i="0" u="none" strike="noStrike" cap="none" normalizeH="0" baseline="0" dirty="0" smtClean="0">
                          <a:ln>
                            <a:noFill/>
                          </a:ln>
                          <a:solidFill>
                            <a:schemeClr val="tx1"/>
                          </a:solidFill>
                          <a:effectLst/>
                          <a:latin typeface="Arial Narrow" pitchFamily="34" charset="0"/>
                        </a:rPr>
                        <a:t> Porque nos descapitalizamos.</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31574">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_tradnl" sz="2400" b="0" i="0" u="none" strike="noStrike" cap="none" normalizeH="0" baseline="0" dirty="0" smtClean="0">
                          <a:ln>
                            <a:noFill/>
                          </a:ln>
                          <a:solidFill>
                            <a:schemeClr val="tx1"/>
                          </a:solidFill>
                          <a:effectLst/>
                          <a:latin typeface="Arial Narrow" pitchFamily="34" charset="0"/>
                        </a:rPr>
                        <a:t>2</a:t>
                      </a:r>
                      <a:endParaRPr kumimoji="0" lang="es-ES" sz="2400" b="0" i="0" u="none" strike="noStrike" cap="none" normalizeH="0" baseline="0" dirty="0" smtClean="0">
                        <a:ln>
                          <a:noFill/>
                        </a:ln>
                        <a:solidFill>
                          <a:schemeClr val="tx1"/>
                        </a:solidFill>
                        <a:effectLst/>
                        <a:latin typeface="Arial Narrow" pitchFamily="34" charset="0"/>
                      </a:endParaRP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sz="2400" b="0" i="0" u="none" strike="noStrike" cap="none" normalizeH="0" baseline="0" dirty="0" smtClean="0">
                          <a:ln>
                            <a:noFill/>
                          </a:ln>
                          <a:solidFill>
                            <a:schemeClr val="tx1"/>
                          </a:solidFill>
                          <a:effectLst/>
                          <a:latin typeface="Arial Narrow" pitchFamily="34" charset="0"/>
                        </a:rPr>
                        <a:t> Porque si en vez de amortizar capital aportamos el dinero a un plan </a:t>
                      </a:r>
                      <a:r>
                        <a:rPr kumimoji="0" lang="es-ES" sz="2400" b="0" i="0" u="none" strike="noStrike" cap="none" normalizeH="0" baseline="0" dirty="0" smtClean="0">
                          <a:ln>
                            <a:noFill/>
                          </a:ln>
                          <a:solidFill>
                            <a:schemeClr val="tx1"/>
                          </a:solidFill>
                          <a:effectLst/>
                          <a:latin typeface="Arial Narrow" pitchFamily="34" charset="0"/>
                        </a:rPr>
                        <a:t>   de </a:t>
                      </a:r>
                      <a:r>
                        <a:rPr kumimoji="0" lang="es-ES" sz="2400" b="0" i="0" u="none" strike="noStrike" cap="none" normalizeH="0" baseline="0" dirty="0" smtClean="0">
                          <a:ln>
                            <a:noFill/>
                          </a:ln>
                          <a:solidFill>
                            <a:schemeClr val="tx1"/>
                          </a:solidFill>
                          <a:effectLst/>
                          <a:latin typeface="Arial Narrow" pitchFamily="34" charset="0"/>
                        </a:rPr>
                        <a:t>ahorro obtenemos rentabilidad.</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38899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576461" y="2811031"/>
            <a:ext cx="3743539" cy="2085239"/>
          </a:xfrm>
        </p:spPr>
        <p:txBody>
          <a:bodyPr/>
          <a:lstStyle/>
          <a:p>
            <a:r>
              <a:rPr lang="en-US" altLang="es-ES" sz="2800" dirty="0"/>
              <a:t>MUCHAS GRACIAS POR SU ATENCIÓN</a:t>
            </a:r>
            <a:endParaRPr lang="es-ES" sz="2800" dirty="0"/>
          </a:p>
        </p:txBody>
      </p:sp>
    </p:spTree>
    <p:extLst>
      <p:ext uri="{BB962C8B-B14F-4D97-AF65-F5344CB8AC3E}">
        <p14:creationId xmlns:p14="http://schemas.microsoft.com/office/powerpoint/2010/main" val="913265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Requisitos para la concesión de una HIPOTECA</a:t>
            </a:r>
            <a:endParaRPr lang="es-ES" dirty="0"/>
          </a:p>
        </p:txBody>
      </p:sp>
      <p:sp>
        <p:nvSpPr>
          <p:cNvPr id="3" name="Rectángulo 2"/>
          <p:cNvSpPr/>
          <p:nvPr/>
        </p:nvSpPr>
        <p:spPr>
          <a:xfrm>
            <a:off x="576104" y="1439887"/>
            <a:ext cx="3198248" cy="461665"/>
          </a:xfrm>
          <a:prstGeom prst="rect">
            <a:avLst/>
          </a:prstGeom>
        </p:spPr>
        <p:txBody>
          <a:bodyPr wrap="none">
            <a:spAutoFit/>
          </a:bodyPr>
          <a:lstStyle/>
          <a:p>
            <a:pPr>
              <a:defRPr/>
            </a:pPr>
            <a:r>
              <a:rPr lang="es-ES_tradnl" sz="2400" b="1" dirty="0">
                <a:solidFill>
                  <a:schemeClr val="accent4">
                    <a:lumMod val="90000"/>
                    <a:lumOff val="10000"/>
                  </a:schemeClr>
                </a:solidFill>
                <a:latin typeface="Arial Narrow" pitchFamily="34" charset="0"/>
              </a:rPr>
              <a:t>1. VALOR  DE TASACIÓN</a:t>
            </a:r>
            <a:endParaRPr lang="es-ES" sz="2400" b="1" dirty="0">
              <a:solidFill>
                <a:schemeClr val="accent4">
                  <a:lumMod val="90000"/>
                  <a:lumOff val="10000"/>
                </a:schemeClr>
              </a:solidFill>
              <a:latin typeface="Arial Narrow" pitchFamily="34" charset="0"/>
            </a:endParaRPr>
          </a:p>
        </p:txBody>
      </p:sp>
      <p:sp>
        <p:nvSpPr>
          <p:cNvPr id="4" name="Homepage"/>
          <p:cNvSpPr>
            <a:spLocks noEditPoints="1" noChangeArrowheads="1"/>
          </p:cNvSpPr>
          <p:nvPr/>
        </p:nvSpPr>
        <p:spPr bwMode="auto">
          <a:xfrm>
            <a:off x="4688752" y="1901552"/>
            <a:ext cx="1394148" cy="1670498"/>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10800 h 21600"/>
              <a:gd name="T14" fmla="*/ 999 w 21600"/>
              <a:gd name="T15" fmla="*/ 12174 h 21600"/>
              <a:gd name="T16" fmla="*/ 20813 w 21600"/>
              <a:gd name="T17" fmla="*/ 17149 h 21600"/>
            </a:gdLst>
            <a:ahLst/>
            <a:cxnLst>
              <a:cxn ang="0">
                <a:pos x="T0" y="T1"/>
              </a:cxn>
              <a:cxn ang="0">
                <a:pos x="T2" y="T3"/>
              </a:cxn>
              <a:cxn ang="0">
                <a:pos x="T4" y="T5"/>
              </a:cxn>
              <a:cxn ang="0">
                <a:pos x="T6" y="T7"/>
              </a:cxn>
              <a:cxn ang="0">
                <a:pos x="T8" y="T9"/>
              </a:cxn>
              <a:cxn ang="0">
                <a:pos x="T10" y="T11"/>
              </a:cxn>
              <a:cxn ang="0">
                <a:pos x="T12" y="T13"/>
              </a:cxn>
            </a:cxnLst>
            <a:rect l="T14" t="T15" r="T16" b="T17"/>
            <a:pathLst>
              <a:path w="21600" h="21600" extrusionOk="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extrusionOk="0">
                <a:moveTo>
                  <a:pt x="85" y="17509"/>
                </a:moveTo>
                <a:lnTo>
                  <a:pt x="5187" y="17509"/>
                </a:lnTo>
                <a:lnTo>
                  <a:pt x="5187" y="21632"/>
                </a:lnTo>
                <a:lnTo>
                  <a:pt x="85" y="17509"/>
                </a:lnTo>
                <a:close/>
              </a:path>
              <a:path w="21600" h="21600" extrusionOk="0">
                <a:moveTo>
                  <a:pt x="5251" y="7101"/>
                </a:moveTo>
                <a:lnTo>
                  <a:pt x="5251" y="11160"/>
                </a:lnTo>
                <a:lnTo>
                  <a:pt x="16306" y="11160"/>
                </a:lnTo>
                <a:lnTo>
                  <a:pt x="16306" y="7052"/>
                </a:lnTo>
                <a:lnTo>
                  <a:pt x="16901" y="6561"/>
                </a:lnTo>
                <a:lnTo>
                  <a:pt x="15264" y="5236"/>
                </a:lnTo>
                <a:lnTo>
                  <a:pt x="15264" y="1636"/>
                </a:lnTo>
                <a:lnTo>
                  <a:pt x="13478" y="1636"/>
                </a:lnTo>
                <a:lnTo>
                  <a:pt x="13478" y="3698"/>
                </a:lnTo>
                <a:lnTo>
                  <a:pt x="11182" y="1669"/>
                </a:lnTo>
                <a:lnTo>
                  <a:pt x="4847" y="6561"/>
                </a:lnTo>
                <a:lnTo>
                  <a:pt x="5251" y="7101"/>
                </a:lnTo>
                <a:close/>
              </a:path>
              <a:path w="21600" h="21600" extrusionOk="0">
                <a:moveTo>
                  <a:pt x="9396" y="11160"/>
                </a:moveTo>
                <a:lnTo>
                  <a:pt x="9396" y="7772"/>
                </a:lnTo>
                <a:lnTo>
                  <a:pt x="11820" y="7772"/>
                </a:lnTo>
                <a:lnTo>
                  <a:pt x="11820" y="11160"/>
                </a:lnTo>
                <a:lnTo>
                  <a:pt x="9396" y="11160"/>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pPr>
              <a:defRPr/>
            </a:pPr>
            <a:endParaRPr lang="es-ES">
              <a:solidFill>
                <a:schemeClr val="accent4">
                  <a:lumMod val="90000"/>
                  <a:lumOff val="10000"/>
                </a:schemeClr>
              </a:solidFill>
              <a:latin typeface="Times New Roman" pitchFamily="18" charset="0"/>
            </a:endParaRPr>
          </a:p>
        </p:txBody>
      </p:sp>
      <p:sp>
        <p:nvSpPr>
          <p:cNvPr id="6" name="Rectángulo 5"/>
          <p:cNvSpPr/>
          <p:nvPr/>
        </p:nvSpPr>
        <p:spPr>
          <a:xfrm>
            <a:off x="4968949" y="2880047"/>
            <a:ext cx="1394148" cy="707886"/>
          </a:xfrm>
          <a:prstGeom prst="rect">
            <a:avLst/>
          </a:prstGeom>
        </p:spPr>
        <p:txBody>
          <a:bodyPr wrap="square">
            <a:spAutoFit/>
          </a:bodyPr>
          <a:lstStyle/>
          <a:p>
            <a:pPr>
              <a:defRPr/>
            </a:pPr>
            <a:r>
              <a:rPr lang="es-ES_tradnl" sz="2000" dirty="0">
                <a:latin typeface="Arial Narrow" pitchFamily="34" charset="0"/>
              </a:rPr>
              <a:t>200.000 euros</a:t>
            </a:r>
            <a:endParaRPr lang="es-ES" sz="2000" dirty="0">
              <a:latin typeface="Arial Narrow" pitchFamily="34" charset="0"/>
            </a:endParaRPr>
          </a:p>
        </p:txBody>
      </p:sp>
      <p:sp>
        <p:nvSpPr>
          <p:cNvPr id="7" name="Line 11"/>
          <p:cNvSpPr>
            <a:spLocks noChangeShapeType="1"/>
          </p:cNvSpPr>
          <p:nvPr/>
        </p:nvSpPr>
        <p:spPr bwMode="auto">
          <a:xfrm flipH="1">
            <a:off x="6697141" y="2303983"/>
            <a:ext cx="914400" cy="0"/>
          </a:xfrm>
          <a:prstGeom prst="line">
            <a:avLst/>
          </a:prstGeom>
          <a:noFill/>
          <a:ln w="9525">
            <a:solidFill>
              <a:srgbClr val="000000"/>
            </a:solidFill>
            <a:round/>
            <a:headEnd/>
            <a:tailEnd type="triangle" w="med" len="med"/>
          </a:ln>
        </p:spPr>
        <p:txBody>
          <a:bodyPr lIns="0" tIns="0" rIns="0" bIns="0"/>
          <a:lstStyle/>
          <a:p>
            <a:pPr>
              <a:defRPr/>
            </a:pPr>
            <a:endParaRPr lang="es-ES">
              <a:solidFill>
                <a:schemeClr val="accent4">
                  <a:lumMod val="90000"/>
                  <a:lumOff val="10000"/>
                </a:schemeClr>
              </a:solidFill>
            </a:endParaRPr>
          </a:p>
        </p:txBody>
      </p:sp>
      <p:sp>
        <p:nvSpPr>
          <p:cNvPr id="8" name="Rectángulo 7"/>
          <p:cNvSpPr/>
          <p:nvPr/>
        </p:nvSpPr>
        <p:spPr>
          <a:xfrm>
            <a:off x="7611541" y="1905653"/>
            <a:ext cx="3671812" cy="707886"/>
          </a:xfrm>
          <a:prstGeom prst="rect">
            <a:avLst/>
          </a:prstGeom>
        </p:spPr>
        <p:txBody>
          <a:bodyPr wrap="square">
            <a:spAutoFit/>
          </a:bodyPr>
          <a:lstStyle/>
          <a:p>
            <a:pPr>
              <a:defRPr/>
            </a:pPr>
            <a:r>
              <a:rPr lang="es-ES_tradnl" sz="2000" dirty="0">
                <a:latin typeface="Arial Narrow" pitchFamily="34" charset="0"/>
              </a:rPr>
              <a:t>10% de gastos: </a:t>
            </a:r>
            <a:r>
              <a:rPr lang="es-ES_tradnl" sz="2000" b="1" dirty="0">
                <a:latin typeface="Arial Narrow" pitchFamily="34" charset="0"/>
              </a:rPr>
              <a:t>AHORRO</a:t>
            </a:r>
            <a:endParaRPr lang="es-ES_tradnl" sz="2000" dirty="0">
              <a:latin typeface="Arial Narrow" pitchFamily="34" charset="0"/>
            </a:endParaRPr>
          </a:p>
          <a:p>
            <a:pPr>
              <a:defRPr/>
            </a:pPr>
            <a:r>
              <a:rPr lang="es-ES_tradnl" sz="2000" dirty="0">
                <a:latin typeface="Arial Narrow" pitchFamily="34" charset="0"/>
              </a:rPr>
              <a:t>20.000 euros</a:t>
            </a:r>
            <a:endParaRPr lang="es-ES" sz="2000" dirty="0">
              <a:latin typeface="Arial Narrow" pitchFamily="34" charset="0"/>
            </a:endParaRPr>
          </a:p>
        </p:txBody>
      </p:sp>
      <p:sp>
        <p:nvSpPr>
          <p:cNvPr id="9" name="Line 7"/>
          <p:cNvSpPr>
            <a:spLocks noChangeShapeType="1"/>
          </p:cNvSpPr>
          <p:nvPr/>
        </p:nvSpPr>
        <p:spPr bwMode="auto">
          <a:xfrm>
            <a:off x="6697141" y="3068939"/>
            <a:ext cx="723900" cy="476250"/>
          </a:xfrm>
          <a:prstGeom prst="line">
            <a:avLst/>
          </a:prstGeom>
          <a:noFill/>
          <a:ln w="9525">
            <a:solidFill>
              <a:srgbClr val="000000"/>
            </a:solidFill>
            <a:round/>
            <a:headEnd/>
            <a:tailEnd type="triangle" w="med" len="med"/>
          </a:ln>
        </p:spPr>
        <p:txBody>
          <a:bodyPr lIns="0" tIns="0" rIns="0" bIns="0"/>
          <a:lstStyle/>
          <a:p>
            <a:pPr>
              <a:defRPr/>
            </a:pPr>
            <a:endParaRPr lang="es-ES">
              <a:solidFill>
                <a:schemeClr val="accent4">
                  <a:lumMod val="90000"/>
                  <a:lumOff val="10000"/>
                </a:schemeClr>
              </a:solidFill>
            </a:endParaRPr>
          </a:p>
        </p:txBody>
      </p:sp>
      <p:sp>
        <p:nvSpPr>
          <p:cNvPr id="10" name="Rectángulo 9"/>
          <p:cNvSpPr/>
          <p:nvPr/>
        </p:nvSpPr>
        <p:spPr>
          <a:xfrm>
            <a:off x="7447686" y="3436507"/>
            <a:ext cx="5759450" cy="707886"/>
          </a:xfrm>
          <a:prstGeom prst="rect">
            <a:avLst/>
          </a:prstGeom>
        </p:spPr>
        <p:txBody>
          <a:bodyPr>
            <a:spAutoFit/>
          </a:bodyPr>
          <a:lstStyle/>
          <a:p>
            <a:pPr>
              <a:defRPr/>
            </a:pPr>
            <a:r>
              <a:rPr lang="es-ES_tradnl" sz="2000" dirty="0">
                <a:latin typeface="Arial Narrow" pitchFamily="34" charset="0"/>
              </a:rPr>
              <a:t>20% restantes: </a:t>
            </a:r>
            <a:r>
              <a:rPr lang="es-ES_tradnl" sz="2000" b="1" dirty="0">
                <a:latin typeface="Arial Narrow" pitchFamily="34" charset="0"/>
              </a:rPr>
              <a:t>AHORRO</a:t>
            </a:r>
          </a:p>
          <a:p>
            <a:pPr>
              <a:defRPr/>
            </a:pPr>
            <a:r>
              <a:rPr lang="es-ES_tradnl" sz="2000" dirty="0">
                <a:latin typeface="Arial Narrow" pitchFamily="34" charset="0"/>
              </a:rPr>
              <a:t>40.000 euros</a:t>
            </a:r>
            <a:endParaRPr lang="es-ES" sz="2000" dirty="0">
              <a:latin typeface="Arial Narrow" pitchFamily="34" charset="0"/>
            </a:endParaRPr>
          </a:p>
        </p:txBody>
      </p:sp>
      <p:sp>
        <p:nvSpPr>
          <p:cNvPr id="11" name="Line 6"/>
          <p:cNvSpPr>
            <a:spLocks noChangeShapeType="1"/>
          </p:cNvSpPr>
          <p:nvPr/>
        </p:nvSpPr>
        <p:spPr bwMode="auto">
          <a:xfrm flipH="1">
            <a:off x="3596328" y="3102158"/>
            <a:ext cx="866775" cy="485775"/>
          </a:xfrm>
          <a:prstGeom prst="line">
            <a:avLst/>
          </a:prstGeom>
          <a:noFill/>
          <a:ln w="9525">
            <a:solidFill>
              <a:srgbClr val="000000"/>
            </a:solidFill>
            <a:round/>
            <a:headEnd/>
            <a:tailEnd type="triangle" w="med" len="med"/>
          </a:ln>
        </p:spPr>
        <p:txBody>
          <a:bodyPr lIns="0" tIns="0" rIns="0" bIns="0"/>
          <a:lstStyle/>
          <a:p>
            <a:pPr>
              <a:defRPr/>
            </a:pPr>
            <a:endParaRPr lang="es-ES">
              <a:solidFill>
                <a:schemeClr val="accent4">
                  <a:lumMod val="90000"/>
                  <a:lumOff val="10000"/>
                </a:schemeClr>
              </a:solidFill>
            </a:endParaRPr>
          </a:p>
        </p:txBody>
      </p:sp>
      <p:sp>
        <p:nvSpPr>
          <p:cNvPr id="12" name="Rectángulo 11"/>
          <p:cNvSpPr/>
          <p:nvPr/>
        </p:nvSpPr>
        <p:spPr>
          <a:xfrm>
            <a:off x="1394891" y="3307064"/>
            <a:ext cx="5759450" cy="769441"/>
          </a:xfrm>
          <a:prstGeom prst="rect">
            <a:avLst/>
          </a:prstGeom>
        </p:spPr>
        <p:txBody>
          <a:bodyPr>
            <a:spAutoFit/>
          </a:bodyPr>
          <a:lstStyle/>
          <a:p>
            <a:pPr>
              <a:defRPr/>
            </a:pPr>
            <a:r>
              <a:rPr lang="es-ES_tradnl" sz="2400" dirty="0">
                <a:solidFill>
                  <a:schemeClr val="accent4">
                    <a:lumMod val="90000"/>
                    <a:lumOff val="10000"/>
                  </a:schemeClr>
                </a:solidFill>
                <a:latin typeface="Arial Narrow" pitchFamily="34" charset="0"/>
              </a:rPr>
              <a:t> </a:t>
            </a:r>
            <a:r>
              <a:rPr lang="es-ES_tradnl" sz="2000" dirty="0">
                <a:latin typeface="Arial Narrow" pitchFamily="34" charset="0"/>
              </a:rPr>
              <a:t>80% Valor tasación:</a:t>
            </a:r>
          </a:p>
          <a:p>
            <a:pPr>
              <a:defRPr/>
            </a:pPr>
            <a:r>
              <a:rPr lang="es-ES_tradnl" sz="2000" dirty="0">
                <a:latin typeface="Arial Narrow" pitchFamily="34" charset="0"/>
              </a:rPr>
              <a:t>160.000 euros </a:t>
            </a:r>
            <a:r>
              <a:rPr lang="es-ES_tradnl" sz="2000" b="1" dirty="0">
                <a:latin typeface="Arial Narrow" pitchFamily="34" charset="0"/>
              </a:rPr>
              <a:t>Hipoteca</a:t>
            </a:r>
            <a:endParaRPr lang="es-ES" sz="2000" dirty="0"/>
          </a:p>
        </p:txBody>
      </p:sp>
      <p:sp>
        <p:nvSpPr>
          <p:cNvPr id="13" name="Rectángulo 12"/>
          <p:cNvSpPr/>
          <p:nvPr/>
        </p:nvSpPr>
        <p:spPr>
          <a:xfrm>
            <a:off x="576104" y="4245782"/>
            <a:ext cx="4687117" cy="461665"/>
          </a:xfrm>
          <a:prstGeom prst="rect">
            <a:avLst/>
          </a:prstGeom>
        </p:spPr>
        <p:txBody>
          <a:bodyPr wrap="none">
            <a:spAutoFit/>
          </a:bodyPr>
          <a:lstStyle/>
          <a:p>
            <a:pPr>
              <a:defRPr/>
            </a:pPr>
            <a:r>
              <a:rPr lang="es-ES_tradnl" sz="2400" b="1" dirty="0">
                <a:solidFill>
                  <a:schemeClr val="accent4">
                    <a:lumMod val="90000"/>
                    <a:lumOff val="10000"/>
                  </a:schemeClr>
                </a:solidFill>
                <a:latin typeface="Arial Narrow" pitchFamily="34" charset="0"/>
              </a:rPr>
              <a:t>2. CAPACIDAD DE ENDEUDAMIENTO</a:t>
            </a:r>
            <a:endParaRPr lang="es-ES" sz="2400" b="1" dirty="0">
              <a:solidFill>
                <a:schemeClr val="accent4">
                  <a:lumMod val="90000"/>
                  <a:lumOff val="10000"/>
                </a:schemeClr>
              </a:solidFill>
              <a:latin typeface="Arial Narrow" pitchFamily="34" charset="0"/>
            </a:endParaRPr>
          </a:p>
        </p:txBody>
      </p:sp>
      <p:sp>
        <p:nvSpPr>
          <p:cNvPr id="15" name="Rectángulo 14"/>
          <p:cNvSpPr/>
          <p:nvPr/>
        </p:nvSpPr>
        <p:spPr>
          <a:xfrm>
            <a:off x="1728589" y="4734354"/>
            <a:ext cx="8026124" cy="1569660"/>
          </a:xfrm>
          <a:prstGeom prst="rect">
            <a:avLst/>
          </a:prstGeom>
        </p:spPr>
        <p:txBody>
          <a:bodyPr wrap="square">
            <a:spAutoFit/>
          </a:bodyPr>
          <a:lstStyle/>
          <a:p>
            <a:pPr algn="ctr">
              <a:defRPr/>
            </a:pPr>
            <a:r>
              <a:rPr lang="es-ES_tradnl" sz="2400" dirty="0">
                <a:latin typeface="Arial Narrow" pitchFamily="34" charset="0"/>
              </a:rPr>
              <a:t>El 40% (Sueldo 1 + Sueldo 2)</a:t>
            </a:r>
          </a:p>
          <a:p>
            <a:pPr algn="ctr">
              <a:defRPr/>
            </a:pPr>
            <a:r>
              <a:rPr lang="es-ES_tradnl" sz="2400" dirty="0">
                <a:latin typeface="Arial Narrow" pitchFamily="34" charset="0"/>
              </a:rPr>
              <a:t>1.000 + 1.000 = 2.000 euros       40% sobre 2.000 euros = 800 euros</a:t>
            </a:r>
          </a:p>
          <a:p>
            <a:pPr algn="ctr">
              <a:defRPr/>
            </a:pPr>
            <a:r>
              <a:rPr lang="es-ES_tradnl" sz="2400" dirty="0">
                <a:latin typeface="Arial Narrow" pitchFamily="34" charset="0"/>
              </a:rPr>
              <a:t>La cuota de la hipoteca (más las cuotas de los otros préstamos que tengan) no podría superar los 800 euros</a:t>
            </a:r>
            <a:endParaRPr lang="es-ES" sz="2400" dirty="0">
              <a:latin typeface="Arial Narrow" pitchFamily="34" charset="0"/>
            </a:endParaRPr>
          </a:p>
        </p:txBody>
      </p:sp>
    </p:spTree>
    <p:extLst>
      <p:ext uri="{BB962C8B-B14F-4D97-AF65-F5344CB8AC3E}">
        <p14:creationId xmlns:p14="http://schemas.microsoft.com/office/powerpoint/2010/main" val="99324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Gastos de compra de una vivienda</a:t>
            </a:r>
            <a:endParaRPr lang="es-ES" dirty="0"/>
          </a:p>
        </p:txBody>
      </p:sp>
      <p:sp>
        <p:nvSpPr>
          <p:cNvPr id="3" name="Rectángulo 2"/>
          <p:cNvSpPr/>
          <p:nvPr/>
        </p:nvSpPr>
        <p:spPr>
          <a:xfrm>
            <a:off x="720477" y="1367879"/>
            <a:ext cx="5759450" cy="4154984"/>
          </a:xfrm>
          <a:prstGeom prst="rect">
            <a:avLst/>
          </a:prstGeom>
        </p:spPr>
        <p:txBody>
          <a:bodyPr>
            <a:spAutoFit/>
          </a:bodyPr>
          <a:lstStyle/>
          <a:p>
            <a:pPr>
              <a:defRPr/>
            </a:pPr>
            <a:r>
              <a:rPr lang="es-ES" sz="2400" b="1" dirty="0">
                <a:latin typeface="Arial Narrow" pitchFamily="34" charset="0"/>
              </a:rPr>
              <a:t>INMUEBLES NUEVOS</a:t>
            </a:r>
          </a:p>
          <a:p>
            <a:pPr>
              <a:defRPr/>
            </a:pPr>
            <a:endParaRPr lang="es-ES" sz="2400" b="1" dirty="0">
              <a:latin typeface="Arial Narrow" pitchFamily="34" charset="0"/>
            </a:endParaRPr>
          </a:p>
          <a:p>
            <a:pPr>
              <a:buFont typeface="Arial" pitchFamily="34" charset="0"/>
              <a:buChar char="•"/>
              <a:defRPr/>
            </a:pPr>
            <a:r>
              <a:rPr lang="es-ES" sz="2400" dirty="0">
                <a:latin typeface="Arial Narrow" pitchFamily="34" charset="0"/>
              </a:rPr>
              <a:t> IVA 10% ó 4%</a:t>
            </a:r>
          </a:p>
          <a:p>
            <a:pPr>
              <a:buFont typeface="Arial" pitchFamily="34" charset="0"/>
              <a:buChar char="•"/>
              <a:defRPr/>
            </a:pPr>
            <a:r>
              <a:rPr lang="es-ES" sz="2400" dirty="0">
                <a:latin typeface="Arial Narrow" pitchFamily="34" charset="0"/>
              </a:rPr>
              <a:t> Nota simple.</a:t>
            </a:r>
          </a:p>
          <a:p>
            <a:pPr>
              <a:buFont typeface="Arial" pitchFamily="34" charset="0"/>
              <a:buChar char="•"/>
              <a:defRPr/>
            </a:pPr>
            <a:r>
              <a:rPr lang="es-ES" sz="2400" dirty="0">
                <a:latin typeface="Arial Narrow" pitchFamily="34" charset="0"/>
              </a:rPr>
              <a:t> Escritura compraventa.</a:t>
            </a:r>
          </a:p>
          <a:p>
            <a:pPr>
              <a:buFont typeface="Arial" pitchFamily="34" charset="0"/>
              <a:buChar char="•"/>
              <a:defRPr/>
            </a:pPr>
            <a:r>
              <a:rPr lang="es-ES" sz="2400" dirty="0">
                <a:latin typeface="Arial Narrow" pitchFamily="34" charset="0"/>
              </a:rPr>
              <a:t> Escritura del préstamo hipotecario.</a:t>
            </a:r>
          </a:p>
          <a:p>
            <a:pPr>
              <a:buFont typeface="Arial" pitchFamily="34" charset="0"/>
              <a:buChar char="•"/>
              <a:defRPr/>
            </a:pPr>
            <a:r>
              <a:rPr lang="es-ES" sz="2400" dirty="0">
                <a:latin typeface="Arial Narrow" pitchFamily="34" charset="0"/>
              </a:rPr>
              <a:t> Registro de la Propiedad.</a:t>
            </a:r>
          </a:p>
          <a:p>
            <a:pPr>
              <a:buFont typeface="Arial" pitchFamily="34" charset="0"/>
              <a:buChar char="•"/>
              <a:defRPr/>
            </a:pPr>
            <a:r>
              <a:rPr lang="es-ES" sz="2400" dirty="0">
                <a:latin typeface="Arial Narrow" pitchFamily="34" charset="0"/>
              </a:rPr>
              <a:t> Actos Jurídicos Documentados.</a:t>
            </a:r>
          </a:p>
          <a:p>
            <a:pPr>
              <a:buFont typeface="Arial" pitchFamily="34" charset="0"/>
              <a:buChar char="•"/>
              <a:defRPr/>
            </a:pPr>
            <a:r>
              <a:rPr lang="es-ES" sz="2400" dirty="0">
                <a:latin typeface="Arial Narrow" pitchFamily="34" charset="0"/>
              </a:rPr>
              <a:t> Gestoría.</a:t>
            </a:r>
          </a:p>
          <a:p>
            <a:pPr>
              <a:buFont typeface="Arial" pitchFamily="34" charset="0"/>
              <a:buChar char="•"/>
              <a:defRPr/>
            </a:pPr>
            <a:r>
              <a:rPr lang="es-ES" sz="2400" dirty="0">
                <a:latin typeface="Arial Narrow" pitchFamily="34" charset="0"/>
              </a:rPr>
              <a:t> Tasación.</a:t>
            </a:r>
          </a:p>
          <a:p>
            <a:pPr>
              <a:buFont typeface="Arial" pitchFamily="34" charset="0"/>
              <a:buChar char="•"/>
              <a:defRPr/>
            </a:pPr>
            <a:r>
              <a:rPr lang="es-ES" sz="2400" dirty="0">
                <a:latin typeface="Arial Narrow" pitchFamily="34" charset="0"/>
              </a:rPr>
              <a:t> Comisión de apertura.</a:t>
            </a:r>
            <a:endParaRPr lang="es-ES" sz="2400" dirty="0">
              <a:latin typeface="Arial Narrow" pitchFamily="34" charset="0"/>
            </a:endParaRPr>
          </a:p>
        </p:txBody>
      </p:sp>
      <p:sp>
        <p:nvSpPr>
          <p:cNvPr id="4" name="Rectángulo 3"/>
          <p:cNvSpPr/>
          <p:nvPr/>
        </p:nvSpPr>
        <p:spPr>
          <a:xfrm>
            <a:off x="5617021" y="1367879"/>
            <a:ext cx="5759450" cy="4154984"/>
          </a:xfrm>
          <a:prstGeom prst="rect">
            <a:avLst/>
          </a:prstGeom>
        </p:spPr>
        <p:txBody>
          <a:bodyPr>
            <a:spAutoFit/>
          </a:bodyPr>
          <a:lstStyle/>
          <a:p>
            <a:r>
              <a:rPr lang="es-ES" sz="2400" b="1" dirty="0">
                <a:latin typeface="Arial Narrow" pitchFamily="34" charset="0"/>
              </a:rPr>
              <a:t>INMUEBLES NO NUEVOS</a:t>
            </a:r>
            <a:r>
              <a:rPr lang="es-ES" sz="2400" dirty="0">
                <a:latin typeface="Arial Narrow" pitchFamily="34" charset="0"/>
              </a:rPr>
              <a:t/>
            </a:r>
            <a:br>
              <a:rPr lang="es-ES" sz="2400" dirty="0">
                <a:latin typeface="Arial Narrow" pitchFamily="34" charset="0"/>
              </a:rPr>
            </a:br>
            <a:r>
              <a:rPr lang="es-ES" sz="2400" dirty="0">
                <a:latin typeface="Arial Narrow" pitchFamily="34" charset="0"/>
              </a:rPr>
              <a:t/>
            </a:r>
            <a:br>
              <a:rPr lang="es-ES" sz="2400" dirty="0">
                <a:latin typeface="Arial Narrow" pitchFamily="34" charset="0"/>
              </a:rPr>
            </a:br>
            <a:r>
              <a:rPr lang="es-ES" sz="2400" dirty="0">
                <a:latin typeface="Arial Narrow" pitchFamily="34" charset="0"/>
              </a:rPr>
              <a:t>La única diferencia que existe con los inmuebles nuevos se refiere a que estas transmisiones están </a:t>
            </a:r>
            <a:r>
              <a:rPr lang="es-ES" sz="2400" u="sng" dirty="0">
                <a:latin typeface="Arial Narrow" pitchFamily="34" charset="0"/>
              </a:rPr>
              <a:t>exentas de IVA </a:t>
            </a:r>
            <a:r>
              <a:rPr lang="es-ES" sz="2400" dirty="0">
                <a:latin typeface="Arial Narrow" pitchFamily="34" charset="0"/>
              </a:rPr>
              <a:t>pero están sujetas al Impuesto de Transmisiones Patrimoniales que se sitúa en un 6 % o 7 % dependiendo de las comunidades autónomas.</a:t>
            </a:r>
            <a:br>
              <a:rPr lang="es-ES" sz="2400" dirty="0">
                <a:latin typeface="Arial Narrow" pitchFamily="34" charset="0"/>
              </a:rPr>
            </a:br>
            <a:r>
              <a:rPr lang="es-ES" sz="2400" dirty="0">
                <a:latin typeface="Arial Narrow" pitchFamily="34" charset="0"/>
              </a:rPr>
              <a:t>Al igual que en el caso del IVA el Impuesto de Transmisiones Patrimoniales se calcula sobre el importe de la escritura de compraventa.</a:t>
            </a:r>
            <a:endParaRPr lang="es-ES" dirty="0"/>
          </a:p>
        </p:txBody>
      </p:sp>
    </p:spTree>
    <p:extLst>
      <p:ext uri="{BB962C8B-B14F-4D97-AF65-F5344CB8AC3E}">
        <p14:creationId xmlns:p14="http://schemas.microsoft.com/office/powerpoint/2010/main" val="229278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Cuota a pagar de una hipoteca</a:t>
            </a:r>
            <a:endParaRPr lang="es-ES" dirty="0"/>
          </a:p>
        </p:txBody>
      </p:sp>
      <p:sp>
        <p:nvSpPr>
          <p:cNvPr id="3" name="Rectángulo 2"/>
          <p:cNvSpPr/>
          <p:nvPr/>
        </p:nvSpPr>
        <p:spPr>
          <a:xfrm>
            <a:off x="792485" y="1799927"/>
            <a:ext cx="9865096" cy="3447098"/>
          </a:xfrm>
          <a:prstGeom prst="rect">
            <a:avLst/>
          </a:prstGeom>
        </p:spPr>
        <p:txBody>
          <a:bodyPr wrap="square">
            <a:spAutoFit/>
          </a:bodyPr>
          <a:lstStyle/>
          <a:p>
            <a:pPr algn="just">
              <a:defRPr/>
            </a:pPr>
            <a:r>
              <a:rPr lang="es-ES" sz="2400" dirty="0">
                <a:latin typeface="Arial Narrow" pitchFamily="34" charset="0"/>
              </a:rPr>
              <a:t>Es la cantidad a pagar en cada uno de los pagos que realizamos de la hipoteca.</a:t>
            </a:r>
          </a:p>
          <a:p>
            <a:pPr algn="just">
              <a:defRPr/>
            </a:pPr>
            <a:r>
              <a:rPr lang="es-ES" sz="2400" dirty="0">
                <a:latin typeface="Arial Narrow" pitchFamily="34" charset="0"/>
              </a:rPr>
              <a:t>Hemos de tener en cuenta que la cuota viene dada por la suma de dos cantidades:</a:t>
            </a:r>
          </a:p>
          <a:p>
            <a:pPr>
              <a:defRPr/>
            </a:pPr>
            <a:endParaRPr lang="es-ES" sz="2400" dirty="0">
              <a:solidFill>
                <a:schemeClr val="accent4">
                  <a:lumMod val="90000"/>
                  <a:lumOff val="10000"/>
                </a:schemeClr>
              </a:solidFill>
              <a:latin typeface="Arial Narrow" pitchFamily="34" charset="0"/>
            </a:endParaRPr>
          </a:p>
          <a:p>
            <a:pPr marL="514350" indent="-514350">
              <a:defRPr/>
            </a:pPr>
            <a:r>
              <a:rPr lang="es-ES" sz="2400" b="1" dirty="0">
                <a:solidFill>
                  <a:srgbClr val="C00000"/>
                </a:solidFill>
                <a:latin typeface="Arial Narrow" pitchFamily="34" charset="0"/>
              </a:rPr>
              <a:t>Amortización</a:t>
            </a:r>
            <a:r>
              <a:rPr lang="es-ES" sz="2400" dirty="0">
                <a:latin typeface="Arial Narrow" pitchFamily="34" charset="0"/>
              </a:rPr>
              <a:t>, es la parte de la cuota que se destina a devolución de préstamo.</a:t>
            </a:r>
          </a:p>
          <a:p>
            <a:pPr marL="514350" indent="-514350">
              <a:defRPr/>
            </a:pPr>
            <a:endParaRPr lang="es-ES" sz="2400" b="1" dirty="0">
              <a:latin typeface="Arial Narrow" pitchFamily="34" charset="0"/>
            </a:endParaRPr>
          </a:p>
          <a:p>
            <a:pPr marL="514350" indent="-514350">
              <a:defRPr/>
            </a:pPr>
            <a:r>
              <a:rPr lang="es-ES" sz="2400" b="1" dirty="0">
                <a:solidFill>
                  <a:srgbClr val="C00000"/>
                </a:solidFill>
                <a:latin typeface="Arial Narrow" pitchFamily="34" charset="0"/>
              </a:rPr>
              <a:t>Intereses</a:t>
            </a:r>
            <a:r>
              <a:rPr lang="es-ES" sz="2400" dirty="0">
                <a:latin typeface="Arial Narrow" pitchFamily="34" charset="0"/>
              </a:rPr>
              <a:t>, es la parte de la cuota que se destina al pago de los intereses generados por la cantidad pendiente de devolver del préstamo.</a:t>
            </a:r>
            <a:br>
              <a:rPr lang="es-ES" sz="2400" dirty="0">
                <a:latin typeface="Arial Narrow" pitchFamily="34" charset="0"/>
              </a:rPr>
            </a:br>
            <a:r>
              <a:rPr lang="es-ES" sz="2400" dirty="0">
                <a:solidFill>
                  <a:schemeClr val="accent4">
                    <a:lumMod val="90000"/>
                    <a:lumOff val="10000"/>
                  </a:schemeClr>
                </a:solidFill>
                <a:latin typeface="Arial Narrow" pitchFamily="34" charset="0"/>
              </a:rPr>
              <a:t/>
            </a:r>
            <a:br>
              <a:rPr lang="es-ES" sz="2400" dirty="0">
                <a:solidFill>
                  <a:schemeClr val="accent4">
                    <a:lumMod val="90000"/>
                    <a:lumOff val="10000"/>
                  </a:schemeClr>
                </a:solidFill>
                <a:latin typeface="Arial Narrow" pitchFamily="34" charset="0"/>
              </a:rPr>
            </a:br>
            <a:r>
              <a:rPr lang="es-ES" sz="2000" dirty="0">
                <a:solidFill>
                  <a:schemeClr val="accent4">
                    <a:lumMod val="90000"/>
                    <a:lumOff val="10000"/>
                  </a:schemeClr>
                </a:solidFill>
                <a:latin typeface="Arial Narrow" pitchFamily="34" charset="0"/>
              </a:rPr>
              <a:t>		</a:t>
            </a:r>
            <a:r>
              <a:rPr lang="es-ES" sz="2600" b="1" dirty="0">
                <a:solidFill>
                  <a:schemeClr val="accent4">
                    <a:lumMod val="90000"/>
                    <a:lumOff val="10000"/>
                  </a:schemeClr>
                </a:solidFill>
                <a:latin typeface="Arial Narrow" pitchFamily="34" charset="0"/>
              </a:rPr>
              <a:t>Cuota = Amortización + Intereses</a:t>
            </a:r>
            <a:endParaRPr lang="es-ES" sz="2600" dirty="0"/>
          </a:p>
        </p:txBody>
      </p:sp>
      <p:sp>
        <p:nvSpPr>
          <p:cNvPr id="4" name="Rectángulo redondeado 3"/>
          <p:cNvSpPr/>
          <p:nvPr/>
        </p:nvSpPr>
        <p:spPr>
          <a:xfrm>
            <a:off x="2952725" y="4536231"/>
            <a:ext cx="4680520" cy="720080"/>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6438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¿Qué es el SISTEMA DE AMORTIZACIÓN FRANCÉS?</a:t>
            </a:r>
            <a:endParaRPr lang="es-ES" dirty="0"/>
          </a:p>
        </p:txBody>
      </p:sp>
      <p:sp>
        <p:nvSpPr>
          <p:cNvPr id="3" name="Rectángulo 2"/>
          <p:cNvSpPr/>
          <p:nvPr/>
        </p:nvSpPr>
        <p:spPr>
          <a:xfrm>
            <a:off x="576104" y="1511895"/>
            <a:ext cx="10585533" cy="4401205"/>
          </a:xfrm>
          <a:prstGeom prst="rect">
            <a:avLst/>
          </a:prstGeom>
        </p:spPr>
        <p:txBody>
          <a:bodyPr wrap="square">
            <a:spAutoFit/>
          </a:bodyPr>
          <a:lstStyle/>
          <a:p>
            <a:pPr algn="just">
              <a:defRPr/>
            </a:pPr>
            <a:r>
              <a:rPr lang="es-ES" sz="2800" dirty="0">
                <a:latin typeface="Arial Narrow" panose="020B0606020202030204" pitchFamily="34" charset="0"/>
              </a:rPr>
              <a:t>El </a:t>
            </a:r>
            <a:r>
              <a:rPr lang="es-ES" sz="2800" b="1" dirty="0">
                <a:latin typeface="Arial Narrow" panose="020B0606020202030204" pitchFamily="34" charset="0"/>
              </a:rPr>
              <a:t>sistema de amortización francés</a:t>
            </a:r>
            <a:r>
              <a:rPr lang="es-ES" sz="2800" dirty="0">
                <a:latin typeface="Arial Narrow" panose="020B0606020202030204" pitchFamily="34" charset="0"/>
              </a:rPr>
              <a:t>, es uno de los principales sistemas que se emplean a la hora de amortizar hipotecas. El sistema de amortización francés es aquel que s</a:t>
            </a:r>
            <a:r>
              <a:rPr lang="es-ES" sz="2800" b="1" dirty="0">
                <a:latin typeface="Arial Narrow" panose="020B0606020202030204" pitchFamily="34" charset="0"/>
              </a:rPr>
              <a:t>e caracteriza por ser un sistema de amortización de cuotas constantes.</a:t>
            </a:r>
          </a:p>
          <a:p>
            <a:pPr algn="just">
              <a:defRPr/>
            </a:pPr>
            <a:endParaRPr lang="es-ES" sz="2800" dirty="0">
              <a:latin typeface="Arial Narrow" panose="020B0606020202030204" pitchFamily="34" charset="0"/>
            </a:endParaRPr>
          </a:p>
          <a:p>
            <a:pPr algn="just">
              <a:defRPr/>
            </a:pPr>
            <a:r>
              <a:rPr lang="es-ES" sz="2800" dirty="0">
                <a:latin typeface="Arial Narrow" panose="020B0606020202030204" pitchFamily="34" charset="0"/>
              </a:rPr>
              <a:t>Debido a que las cuotas son constantes, </a:t>
            </a:r>
            <a:r>
              <a:rPr lang="es-ES" sz="2800" b="1" dirty="0">
                <a:latin typeface="Arial Narrow" panose="020B0606020202030204" pitchFamily="34" charset="0"/>
              </a:rPr>
              <a:t>cada mes el banco recibe los intereses en función del capital pendiente de amortizar</a:t>
            </a:r>
            <a:r>
              <a:rPr lang="es-ES" sz="2800" dirty="0">
                <a:latin typeface="Arial Narrow" panose="020B0606020202030204" pitchFamily="34" charset="0"/>
              </a:rPr>
              <a:t>. Por ello, </a:t>
            </a:r>
            <a:r>
              <a:rPr lang="es-ES" sz="2800" b="1" dirty="0">
                <a:latin typeface="Arial Narrow" panose="020B0606020202030204" pitchFamily="34" charset="0"/>
              </a:rPr>
              <a:t>durante los primeros años de la hipoteca</a:t>
            </a:r>
            <a:r>
              <a:rPr lang="es-ES" sz="2800" dirty="0">
                <a:latin typeface="Arial Narrow" panose="020B0606020202030204" pitchFamily="34" charset="0"/>
              </a:rPr>
              <a:t>, se paga una cantidad mayor de intereses que de capital y en cambio,</a:t>
            </a:r>
            <a:r>
              <a:rPr lang="es-ES" sz="2800" b="1" dirty="0">
                <a:latin typeface="Arial Narrow" panose="020B0606020202030204" pitchFamily="34" charset="0"/>
              </a:rPr>
              <a:t> durante el período final del préstamo,</a:t>
            </a:r>
            <a:r>
              <a:rPr lang="es-ES" sz="2800" dirty="0">
                <a:latin typeface="Arial Narrow" panose="020B0606020202030204" pitchFamily="34" charset="0"/>
              </a:rPr>
              <a:t> se paga más capital e intereses menores.</a:t>
            </a:r>
            <a:endParaRPr lang="es-ES" sz="2800" dirty="0">
              <a:latin typeface="Arial Narrow" panose="020B0606020202030204" pitchFamily="34" charset="0"/>
            </a:endParaRPr>
          </a:p>
        </p:txBody>
      </p:sp>
    </p:spTree>
    <p:extLst>
      <p:ext uri="{BB962C8B-B14F-4D97-AF65-F5344CB8AC3E}">
        <p14:creationId xmlns:p14="http://schemas.microsoft.com/office/powerpoint/2010/main" val="2598823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Cuota a pagar de la HIPOTECA</a:t>
            </a:r>
            <a:endParaRPr lang="es-ES" dirty="0"/>
          </a:p>
        </p:txBody>
      </p:sp>
      <p:pic>
        <p:nvPicPr>
          <p:cNvPr id="4" name="Imagen 3"/>
          <p:cNvPicPr>
            <a:picLocks noChangeAspect="1"/>
          </p:cNvPicPr>
          <p:nvPr/>
        </p:nvPicPr>
        <p:blipFill>
          <a:blip r:embed="rId2"/>
          <a:stretch>
            <a:fillRect/>
          </a:stretch>
        </p:blipFill>
        <p:spPr>
          <a:xfrm>
            <a:off x="3528789" y="1988995"/>
            <a:ext cx="5162550" cy="3219450"/>
          </a:xfrm>
          <a:prstGeom prst="rect">
            <a:avLst/>
          </a:prstGeom>
        </p:spPr>
      </p:pic>
      <p:sp>
        <p:nvSpPr>
          <p:cNvPr id="5" name="Rectángulo 4"/>
          <p:cNvSpPr/>
          <p:nvPr/>
        </p:nvSpPr>
        <p:spPr>
          <a:xfrm>
            <a:off x="5502892" y="1457819"/>
            <a:ext cx="1872208" cy="446276"/>
          </a:xfrm>
          <a:prstGeom prst="rect">
            <a:avLst/>
          </a:prstGeom>
        </p:spPr>
        <p:txBody>
          <a:bodyPr wrap="square">
            <a:spAutoFit/>
          </a:bodyPr>
          <a:lstStyle/>
          <a:p>
            <a:r>
              <a:rPr lang="es-ES_tradnl" altLang="es-ES" b="1" dirty="0">
                <a:solidFill>
                  <a:srgbClr val="C00000"/>
                </a:solidFill>
                <a:latin typeface="Gill Sans" charset="0"/>
                <a:sym typeface="Gill Sans" charset="0"/>
              </a:rPr>
              <a:t>CUOTAS</a:t>
            </a:r>
            <a:endParaRPr lang="es-ES" b="1" dirty="0"/>
          </a:p>
        </p:txBody>
      </p:sp>
      <p:sp>
        <p:nvSpPr>
          <p:cNvPr id="6" name="Rectángulo 5"/>
          <p:cNvSpPr/>
          <p:nvPr/>
        </p:nvSpPr>
        <p:spPr>
          <a:xfrm>
            <a:off x="1680954" y="3344682"/>
            <a:ext cx="1531573" cy="461665"/>
          </a:xfrm>
          <a:prstGeom prst="rect">
            <a:avLst/>
          </a:prstGeom>
        </p:spPr>
        <p:txBody>
          <a:bodyPr wrap="none">
            <a:spAutoFit/>
          </a:bodyPr>
          <a:lstStyle/>
          <a:p>
            <a:pPr>
              <a:defRPr/>
            </a:pPr>
            <a:r>
              <a:rPr lang="es-ES_tradnl" sz="2400" b="1" dirty="0">
                <a:ln w="1905"/>
                <a:solidFill>
                  <a:srgbClr val="C00000"/>
                </a:solidFill>
                <a:effectLst>
                  <a:innerShdw blurRad="69850" dist="43180" dir="5400000">
                    <a:srgbClr val="000000">
                      <a:alpha val="65000"/>
                    </a:srgbClr>
                  </a:innerShdw>
                </a:effectLst>
              </a:rPr>
              <a:t>INTERESES</a:t>
            </a:r>
            <a:endParaRPr lang="es-ES" sz="2400" b="1" dirty="0">
              <a:ln w="1905"/>
              <a:solidFill>
                <a:srgbClr val="C00000"/>
              </a:solidFill>
              <a:effectLst>
                <a:innerShdw blurRad="69850" dist="43180" dir="5400000">
                  <a:srgbClr val="000000">
                    <a:alpha val="65000"/>
                  </a:srgbClr>
                </a:innerShdw>
              </a:effectLst>
            </a:endParaRPr>
          </a:p>
        </p:txBody>
      </p:sp>
      <p:sp>
        <p:nvSpPr>
          <p:cNvPr id="7" name="Rectángulo 6"/>
          <p:cNvSpPr/>
          <p:nvPr/>
        </p:nvSpPr>
        <p:spPr>
          <a:xfrm>
            <a:off x="976722" y="4536231"/>
            <a:ext cx="2235805" cy="461665"/>
          </a:xfrm>
          <a:prstGeom prst="rect">
            <a:avLst/>
          </a:prstGeom>
        </p:spPr>
        <p:txBody>
          <a:bodyPr wrap="none">
            <a:spAutoFit/>
          </a:bodyPr>
          <a:lstStyle/>
          <a:p>
            <a:pPr>
              <a:defRPr/>
            </a:pPr>
            <a:r>
              <a:rPr lang="es-ES_tradnl" sz="2400" b="1" dirty="0">
                <a:ln w="1905"/>
                <a:solidFill>
                  <a:srgbClr val="C00000"/>
                </a:solidFill>
                <a:effectLst>
                  <a:innerShdw blurRad="69850" dist="43180" dir="5400000">
                    <a:srgbClr val="000000">
                      <a:alpha val="65000"/>
                    </a:srgbClr>
                  </a:innerShdw>
                </a:effectLst>
              </a:rPr>
              <a:t>AMORTIZACIÓN</a:t>
            </a:r>
            <a:endParaRPr lang="es-ES" sz="2400" b="1" dirty="0">
              <a:ln w="1905"/>
              <a:solidFill>
                <a:srgbClr val="C00000"/>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76157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smtClean="0"/>
              <a:t>Glosario de HIPOTECA</a:t>
            </a:r>
            <a:endParaRPr lang="es-ES" dirty="0"/>
          </a:p>
        </p:txBody>
      </p:sp>
      <p:sp>
        <p:nvSpPr>
          <p:cNvPr id="4" name="Rectángulo 3"/>
          <p:cNvSpPr/>
          <p:nvPr/>
        </p:nvSpPr>
        <p:spPr>
          <a:xfrm>
            <a:off x="720477" y="1511895"/>
            <a:ext cx="9937104" cy="3785652"/>
          </a:xfrm>
          <a:prstGeom prst="rect">
            <a:avLst/>
          </a:prstGeom>
        </p:spPr>
        <p:txBody>
          <a:bodyPr wrap="square">
            <a:spAutoFit/>
          </a:bodyPr>
          <a:lstStyle/>
          <a:p>
            <a:pPr>
              <a:defRPr/>
            </a:pPr>
            <a:r>
              <a:rPr lang="es-ES" sz="2000" b="1" dirty="0">
                <a:solidFill>
                  <a:srgbClr val="C00000"/>
                </a:solidFill>
                <a:latin typeface="Arial Narrow" pitchFamily="34" charset="0"/>
              </a:rPr>
              <a:t>Amortización:</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Devolución parcial o total (cancelación) de una deuda. Por tanto, si nos referimos a una hipoteca, por ejemplo, supone la devolución del crédito.</a:t>
            </a:r>
          </a:p>
          <a:p>
            <a:pPr>
              <a:defRPr/>
            </a:pPr>
            <a:endParaRPr lang="es-ES" sz="2000" b="1"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Ampliación de hipoteca:</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Novación del plazo o del importe por uno mayor. A la hora de ampliar una hipoteca debe considerarse si es mejor la subrogación, esto es la formalización de otra hipoteca con otra entidad financiera y con unas condiciones más ventajosas.</a:t>
            </a:r>
          </a:p>
          <a:p>
            <a:pPr>
              <a:defRPr/>
            </a:pPr>
            <a:endParaRPr lang="es-ES" sz="2000" b="1"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Arras:</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Cantidad de dinero que supone una parte del precio total de la vivienda, que el comprador entrega al vendedor del inmueble como garantía de que cerrará la operación de compra en un plazo determinado </a:t>
            </a:r>
            <a:endParaRPr lang="es-ES" dirty="0"/>
          </a:p>
        </p:txBody>
      </p:sp>
    </p:spTree>
    <p:extLst>
      <p:ext uri="{BB962C8B-B14F-4D97-AF65-F5344CB8AC3E}">
        <p14:creationId xmlns:p14="http://schemas.microsoft.com/office/powerpoint/2010/main" val="345612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Glosario de HIPOTECA </a:t>
            </a:r>
            <a:endParaRPr lang="es-ES" dirty="0"/>
          </a:p>
        </p:txBody>
      </p:sp>
      <p:sp>
        <p:nvSpPr>
          <p:cNvPr id="3" name="Rectángulo 2"/>
          <p:cNvSpPr/>
          <p:nvPr/>
        </p:nvSpPr>
        <p:spPr>
          <a:xfrm>
            <a:off x="576104" y="1439887"/>
            <a:ext cx="10657541" cy="3170099"/>
          </a:xfrm>
          <a:prstGeom prst="rect">
            <a:avLst/>
          </a:prstGeom>
        </p:spPr>
        <p:txBody>
          <a:bodyPr wrap="square">
            <a:spAutoFit/>
          </a:bodyPr>
          <a:lstStyle/>
          <a:p>
            <a:pPr>
              <a:defRPr/>
            </a:pPr>
            <a:r>
              <a:rPr lang="es-ES" sz="2000" b="1" dirty="0">
                <a:solidFill>
                  <a:srgbClr val="C00000"/>
                </a:solidFill>
                <a:latin typeface="Arial Narrow" pitchFamily="34" charset="0"/>
              </a:rPr>
              <a:t>Aval:</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Garantía de una tercera persona, normalmente un familiar del comprador (prestatario), que garantiza el pago del préstamo hipotecario en caso de no poder hacerlo éste.</a:t>
            </a:r>
          </a:p>
          <a:p>
            <a:pPr>
              <a:defRPr/>
            </a:pPr>
            <a:endParaRPr lang="es-ES" sz="2000" dirty="0">
              <a:latin typeface="Arial Narrow" pitchFamily="34" charset="0"/>
            </a:endParaRPr>
          </a:p>
          <a:p>
            <a:pPr>
              <a:defRPr/>
            </a:pPr>
            <a:r>
              <a:rPr lang="es-ES" sz="2000" b="1" dirty="0">
                <a:solidFill>
                  <a:srgbClr val="C00000"/>
                </a:solidFill>
                <a:latin typeface="Arial Narrow" pitchFamily="34" charset="0"/>
              </a:rPr>
              <a:t>Capital de una hipoteca:</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Importe nominal del préstamo hipotecario, sin incluir los intereses.</a:t>
            </a:r>
          </a:p>
          <a:p>
            <a:pPr>
              <a:defRPr/>
            </a:pPr>
            <a:endParaRPr lang="es-ES" sz="2000" b="1" dirty="0">
              <a:solidFill>
                <a:schemeClr val="accent4">
                  <a:lumMod val="90000"/>
                  <a:lumOff val="10000"/>
                </a:schemeClr>
              </a:solidFill>
              <a:latin typeface="Arial Narrow" pitchFamily="34" charset="0"/>
            </a:endParaRPr>
          </a:p>
          <a:p>
            <a:pPr>
              <a:defRPr/>
            </a:pPr>
            <a:r>
              <a:rPr lang="es-ES" sz="2000" b="1" dirty="0">
                <a:solidFill>
                  <a:srgbClr val="C00000"/>
                </a:solidFill>
                <a:latin typeface="Arial Narrow" pitchFamily="34" charset="0"/>
              </a:rPr>
              <a:t>Carencia:</a:t>
            </a:r>
            <a:r>
              <a:rPr lang="es-ES" sz="2000" dirty="0">
                <a:solidFill>
                  <a:schemeClr val="accent4">
                    <a:lumMod val="90000"/>
                    <a:lumOff val="10000"/>
                  </a:schemeClr>
                </a:solidFill>
                <a:latin typeface="Arial Narrow" pitchFamily="34" charset="0"/>
              </a:rPr>
              <a:t/>
            </a:r>
            <a:br>
              <a:rPr lang="es-ES" sz="2000" dirty="0">
                <a:solidFill>
                  <a:schemeClr val="accent4">
                    <a:lumMod val="90000"/>
                    <a:lumOff val="10000"/>
                  </a:schemeClr>
                </a:solidFill>
                <a:latin typeface="Arial Narrow" pitchFamily="34" charset="0"/>
              </a:rPr>
            </a:br>
            <a:r>
              <a:rPr lang="es-ES" sz="2000" dirty="0">
                <a:latin typeface="Arial Narrow" pitchFamily="34" charset="0"/>
              </a:rPr>
              <a:t>Periodo en el que el titular del préstamo sólo paga intereses y no amortiza capital. Se suele ofrecer por un plazo corto -uno o dos años- al iniciarse la operación con el fin de hacer más cómodo el pago inicial del préstamo.</a:t>
            </a:r>
            <a:endParaRPr lang="es-ES" sz="2000" dirty="0">
              <a:latin typeface="Arial Narrow" pitchFamily="34" charset="0"/>
            </a:endParaRPr>
          </a:p>
        </p:txBody>
      </p:sp>
    </p:spTree>
    <p:extLst>
      <p:ext uri="{BB962C8B-B14F-4D97-AF65-F5344CB8AC3E}">
        <p14:creationId xmlns:p14="http://schemas.microsoft.com/office/powerpoint/2010/main" val="1263607061"/>
      </p:ext>
    </p:extLst>
  </p:cSld>
  <p:clrMapOvr>
    <a:masterClrMapping/>
  </p:clrMapOvr>
</p:sld>
</file>

<file path=ppt/theme/theme1.xml><?xml version="1.0" encoding="utf-8"?>
<a:theme xmlns:a="http://schemas.openxmlformats.org/drawingml/2006/main" name="OVB Holding Template">
  <a:themeElements>
    <a:clrScheme name="OVB Farben">
      <a:dk1>
        <a:sysClr val="windowText" lastClr="000000"/>
      </a:dk1>
      <a:lt1>
        <a:sysClr val="window" lastClr="FFFFFF"/>
      </a:lt1>
      <a:dk2>
        <a:srgbClr val="003F72"/>
      </a:dk2>
      <a:lt2>
        <a:srgbClr val="BE9F56"/>
      </a:lt2>
      <a:accent1>
        <a:srgbClr val="CC0066"/>
      </a:accent1>
      <a:accent2>
        <a:srgbClr val="FFCC33"/>
      </a:accent2>
      <a:accent3>
        <a:srgbClr val="006666"/>
      </a:accent3>
      <a:accent4>
        <a:srgbClr val="8BBF18"/>
      </a:accent4>
      <a:accent5>
        <a:srgbClr val="663399"/>
      </a:accent5>
      <a:accent6>
        <a:srgbClr val="00B7E5"/>
      </a:accent6>
      <a:hlink>
        <a:srgbClr val="003F72"/>
      </a:hlink>
      <a:folHlink>
        <a:srgbClr val="003F7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TotalTime>
  <Words>836</Words>
  <Application>Microsoft Office PowerPoint</Application>
  <PresentationFormat>Personalizado</PresentationFormat>
  <Paragraphs>137</Paragraphs>
  <Slides>21</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Arial</vt:lpstr>
      <vt:lpstr>Arial Narrow</vt:lpstr>
      <vt:lpstr>Calibri</vt:lpstr>
      <vt:lpstr>Gill Sans</vt:lpstr>
      <vt:lpstr>Times New Roman</vt:lpstr>
      <vt:lpstr>Wingdings</vt:lpstr>
      <vt:lpstr>OVB Holding Template</vt:lpstr>
      <vt:lpstr>ACORTAMIENTO DE HIPOTECA </vt:lpstr>
      <vt:lpstr>¿Qué es una HIPOTECA?</vt:lpstr>
      <vt:lpstr>Requisitos para la concesión de una HIPOTECA</vt:lpstr>
      <vt:lpstr>Gastos de compra de una vivienda</vt:lpstr>
      <vt:lpstr>Cuota a pagar de una hipoteca</vt:lpstr>
      <vt:lpstr>¿Qué es el SISTEMA DE AMORTIZACIÓN FRANCÉS?</vt:lpstr>
      <vt:lpstr>Cuota a pagar de la HIPOTECA</vt:lpstr>
      <vt:lpstr>Glosario de HIPOTECA</vt:lpstr>
      <vt:lpstr>Glosario de HIPOTECA </vt:lpstr>
      <vt:lpstr>Glosario de HIPOTECA</vt:lpstr>
      <vt:lpstr>Glosario de HIPOTECA</vt:lpstr>
      <vt:lpstr>Glosario de HIPOTECA</vt:lpstr>
      <vt:lpstr>Glosario de HIPOTECA</vt:lpstr>
      <vt:lpstr>Glosario de HIPOTECA</vt:lpstr>
      <vt:lpstr>ACORTAMIENTO DE HIPOTECA</vt:lpstr>
      <vt:lpstr>ACORTAMIENTO DE HIPOTECA</vt:lpstr>
      <vt:lpstr>ACORTAMIENTO DE HIPOTECA</vt:lpstr>
      <vt:lpstr>ACORTAMIENTO DE HIPOTECA.</vt:lpstr>
      <vt:lpstr>ACORTAMIENTO DE HIPOTECA</vt:lpstr>
      <vt:lpstr>ACORTAMIENTO DE HIPOTECA</vt:lpstr>
      <vt:lpstr>MUCHAS GRACIAS POR SU ATENCIÓN</vt:lpstr>
    </vt:vector>
  </TitlesOfParts>
  <Company>OVB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Biedermann</dc:creator>
  <cp:lastModifiedBy>Laura Arellano</cp:lastModifiedBy>
  <cp:revision>221</cp:revision>
  <cp:lastPrinted>2018-03-16T11:14:17Z</cp:lastPrinted>
  <dcterms:created xsi:type="dcterms:W3CDTF">2018-01-08T14:28:23Z</dcterms:created>
  <dcterms:modified xsi:type="dcterms:W3CDTF">2020-02-12T17:59:29Z</dcterms:modified>
</cp:coreProperties>
</file>